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19"/>
  </p:notesMasterIdLst>
  <p:handoutMasterIdLst>
    <p:handoutMasterId r:id="rId20"/>
  </p:handoutMasterIdLst>
  <p:sldIdLst>
    <p:sldId id="258" r:id="rId2"/>
    <p:sldId id="259" r:id="rId3"/>
    <p:sldId id="279" r:id="rId4"/>
    <p:sldId id="287" r:id="rId5"/>
    <p:sldId id="278" r:id="rId6"/>
    <p:sldId id="285" r:id="rId7"/>
    <p:sldId id="292" r:id="rId8"/>
    <p:sldId id="284" r:id="rId9"/>
    <p:sldId id="286" r:id="rId10"/>
    <p:sldId id="290" r:id="rId11"/>
    <p:sldId id="291" r:id="rId12"/>
    <p:sldId id="293" r:id="rId13"/>
    <p:sldId id="283" r:id="rId14"/>
    <p:sldId id="281" r:id="rId15"/>
    <p:sldId id="289" r:id="rId16"/>
    <p:sldId id="288" r:id="rId17"/>
    <p:sldId id="272" r:id="rId18"/>
  </p:sldIdLst>
  <p:sldSz cx="9144000" cy="6858000" type="screen4x3"/>
  <p:notesSz cx="6797675" cy="9926638"/>
  <p:embeddedFontLst>
    <p:embeddedFont>
      <p:font typeface="Bernard MT Condensed" panose="02050806060905020404" pitchFamily="18"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rbel" panose="020B0503020204020204" pitchFamily="34" charset="0"/>
      <p:regular r:id="rId28"/>
      <p:bold r:id="rId29"/>
      <p:italic r:id="rId30"/>
      <p:boldItalic r:id="rId31"/>
    </p:embeddedFont>
  </p:embeddedFont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979">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bel"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944"/>
    <a:srgbClr val="EA6341"/>
    <a:srgbClr val="7C7C7C"/>
    <a:srgbClr val="582E86"/>
    <a:srgbClr val="109E9A"/>
    <a:srgbClr val="38A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4" autoAdjust="0"/>
    <p:restoredTop sz="88358" autoAdjust="0"/>
  </p:normalViewPr>
  <p:slideViewPr>
    <p:cSldViewPr snapToGrid="0" snapToObjects="1">
      <p:cViewPr varScale="1">
        <p:scale>
          <a:sx n="97" d="100"/>
          <a:sy n="97" d="100"/>
        </p:scale>
        <p:origin x="1722" y="84"/>
      </p:cViewPr>
      <p:guideLst>
        <p:guide orient="horz" pos="2160"/>
        <p:guide pos="2880"/>
        <p:guide orient="horz" pos="97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50" d="100"/>
          <a:sy n="50" d="100"/>
        </p:scale>
        <p:origin x="-2934"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79B66B-4677-42D6-8550-9EF373973CA1}" type="datetimeFigureOut">
              <a:rPr lang="nl-BE" smtClean="0"/>
              <a:t>18/10/2021</a:t>
            </a:fld>
            <a:endParaRPr lang="nl-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5C9713C-F03C-43B0-B9C7-68776B782B09}" type="slidenum">
              <a:rPr lang="nl-BE" smtClean="0"/>
              <a:t>‹#›</a:t>
            </a:fld>
            <a:endParaRPr lang="nl-BE"/>
          </a:p>
        </p:txBody>
      </p:sp>
    </p:spTree>
    <p:extLst>
      <p:ext uri="{BB962C8B-B14F-4D97-AF65-F5344CB8AC3E}">
        <p14:creationId xmlns:p14="http://schemas.microsoft.com/office/powerpoint/2010/main" val="251580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4C128F-AFEE-4890-85B2-1F48215E6BEA}" type="datetimeFigureOut">
              <a:rPr lang="nl-BE" smtClean="0"/>
              <a:t>18/10/2021</a:t>
            </a:fld>
            <a:endParaRPr lang="nl-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1F9E79-600B-4EBD-ACB4-5FFB84038D1C}" type="slidenum">
              <a:rPr lang="nl-BE" smtClean="0"/>
              <a:t>‹#›</a:t>
            </a:fld>
            <a:endParaRPr lang="nl-BE"/>
          </a:p>
        </p:txBody>
      </p:sp>
    </p:spTree>
    <p:extLst>
      <p:ext uri="{BB962C8B-B14F-4D97-AF65-F5344CB8AC3E}">
        <p14:creationId xmlns:p14="http://schemas.microsoft.com/office/powerpoint/2010/main" val="114478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a:t>
            </a:fld>
            <a:endParaRPr lang="nl-BE"/>
          </a:p>
        </p:txBody>
      </p:sp>
    </p:spTree>
    <p:extLst>
      <p:ext uri="{BB962C8B-B14F-4D97-AF65-F5344CB8AC3E}">
        <p14:creationId xmlns:p14="http://schemas.microsoft.com/office/powerpoint/2010/main" val="170389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Comparative genomics can be performed at different levels: genome level to study chromosome biology,</a:t>
            </a:r>
            <a:r>
              <a:rPr lang="en-US" baseline="0" dirty="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2</a:t>
            </a:fld>
            <a:endParaRPr lang="nl-BE"/>
          </a:p>
        </p:txBody>
      </p:sp>
    </p:spTree>
    <p:extLst>
      <p:ext uri="{BB962C8B-B14F-4D97-AF65-F5344CB8AC3E}">
        <p14:creationId xmlns:p14="http://schemas.microsoft.com/office/powerpoint/2010/main" val="350342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1" i="0" kern="1200">
                <a:solidFill>
                  <a:schemeClr val="tx1"/>
                </a:solidFill>
                <a:effectLst/>
                <a:latin typeface="+mn-lt"/>
                <a:ea typeface="+mn-ea"/>
                <a:cs typeface="+mn-cs"/>
              </a:rPr>
              <a:t>Chenopodium quinoa</a:t>
            </a:r>
          </a:p>
          <a:p>
            <a:endParaRPr lang="nl-BE"/>
          </a:p>
        </p:txBody>
      </p:sp>
      <p:sp>
        <p:nvSpPr>
          <p:cNvPr id="4" name="Slide Number Placeholder 3"/>
          <p:cNvSpPr>
            <a:spLocks noGrp="1"/>
          </p:cNvSpPr>
          <p:nvPr>
            <p:ph type="sldNum" sz="quarter" idx="10"/>
          </p:nvPr>
        </p:nvSpPr>
        <p:spPr/>
        <p:txBody>
          <a:bodyPr/>
          <a:lstStyle/>
          <a:p>
            <a:fld id="{CF1F9E79-600B-4EBD-ACB4-5FFB84038D1C}" type="slidenum">
              <a:rPr lang="nl-BE" smtClean="0"/>
              <a:t>11</a:t>
            </a:fld>
            <a:endParaRPr lang="nl-BE"/>
          </a:p>
        </p:txBody>
      </p:sp>
    </p:spTree>
    <p:extLst>
      <p:ext uri="{BB962C8B-B14F-4D97-AF65-F5344CB8AC3E}">
        <p14:creationId xmlns:p14="http://schemas.microsoft.com/office/powerpoint/2010/main" val="743195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PLAZA starts</a:t>
            </a:r>
            <a:r>
              <a:rPr lang="en-US" baseline="0" dirty="0"/>
              <a:t> from plant genomes, or better structural and functional annotations, produced by a variety of data providers. It focusses on gene-based comp. sequence analysis, with an emphasis on gene families, pathways and genome organization. </a:t>
            </a:r>
          </a:p>
          <a:p>
            <a:r>
              <a:rPr lang="en-US" dirty="0"/>
              <a:t>Scalable: version1: 9 genomes 250K proteins, now</a:t>
            </a:r>
            <a:r>
              <a:rPr lang="en-US" baseline="0" dirty="0"/>
              <a:t> integrate genomes of &gt;50 species, &gt;1M proteins</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13</a:t>
            </a:fld>
            <a:endParaRPr lang="nl-BE"/>
          </a:p>
        </p:txBody>
      </p:sp>
    </p:spTree>
    <p:extLst>
      <p:ext uri="{BB962C8B-B14F-4D97-AF65-F5344CB8AC3E}">
        <p14:creationId xmlns:p14="http://schemas.microsoft.com/office/powerpoint/2010/main" val="2493374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Caution with big gene families – rapid sequence evolution!</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14</a:t>
            </a:fld>
            <a:endParaRPr lang="nl-BE"/>
          </a:p>
        </p:txBody>
      </p:sp>
    </p:spTree>
    <p:extLst>
      <p:ext uri="{BB962C8B-B14F-4D97-AF65-F5344CB8AC3E}">
        <p14:creationId xmlns:p14="http://schemas.microsoft.com/office/powerpoint/2010/main" val="261594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Caution with big gene families – rapid sequence evolution!</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15</a:t>
            </a:fld>
            <a:endParaRPr lang="nl-BE"/>
          </a:p>
        </p:txBody>
      </p:sp>
    </p:spTree>
    <p:extLst>
      <p:ext uri="{BB962C8B-B14F-4D97-AF65-F5344CB8AC3E}">
        <p14:creationId xmlns:p14="http://schemas.microsoft.com/office/powerpoint/2010/main" val="2615944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AT1G12790 Dicots v5</a:t>
            </a:r>
            <a:endParaRPr lang="en-US" dirty="0"/>
          </a:p>
        </p:txBody>
      </p:sp>
      <p:sp>
        <p:nvSpPr>
          <p:cNvPr id="4" name="Slide Number Placeholder 3"/>
          <p:cNvSpPr>
            <a:spLocks noGrp="1"/>
          </p:cNvSpPr>
          <p:nvPr>
            <p:ph type="sldNum" sz="quarter" idx="5"/>
          </p:nvPr>
        </p:nvSpPr>
        <p:spPr/>
        <p:txBody>
          <a:bodyPr/>
          <a:lstStyle/>
          <a:p>
            <a:fld id="{CF1F9E79-600B-4EBD-ACB4-5FFB84038D1C}" type="slidenum">
              <a:rPr lang="nl-BE" smtClean="0"/>
              <a:t>17</a:t>
            </a:fld>
            <a:endParaRPr lang="nl-BE"/>
          </a:p>
        </p:txBody>
      </p:sp>
    </p:spTree>
    <p:extLst>
      <p:ext uri="{BB962C8B-B14F-4D97-AF65-F5344CB8AC3E}">
        <p14:creationId xmlns:p14="http://schemas.microsoft.com/office/powerpoint/2010/main" val="4074578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FFFFFF"/>
                </a:solidFill>
                <a:latin typeface="Corbel" panose="020B0503020204020204" pitchFamily="34" charset="0"/>
              </a:defRPr>
            </a:lvl1pPr>
          </a:lstStyle>
          <a:p>
            <a:r>
              <a:rPr lang="en-US"/>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8" name="Text Placeholder 2"/>
          <p:cNvSpPr>
            <a:spLocks noGrp="1"/>
          </p:cNvSpPr>
          <p:nvPr>
            <p:ph type="body" sz="quarter" idx="11"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a:t>Date</a:t>
            </a:r>
          </a:p>
        </p:txBody>
      </p:sp>
      <p:sp>
        <p:nvSpPr>
          <p:cNvPr id="19" name="Text Placeholder 4"/>
          <p:cNvSpPr>
            <a:spLocks noGrp="1"/>
          </p:cNvSpPr>
          <p:nvPr>
            <p:ph type="body" sz="quarter" idx="12"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a:t>Presenter</a:t>
            </a:r>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867333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Rectangle 4"/>
          <p:cNvSpPr>
            <a:spLocks noGrp="1" noChangeArrowheads="1"/>
          </p:cNvSpPr>
          <p:nvPr>
            <p:ph type="dt" sz="half" idx="10"/>
          </p:nvPr>
        </p:nvSpPr>
        <p:spPr>
          <a:xfrm>
            <a:off x="6629400" y="6453188"/>
            <a:ext cx="1905000" cy="252412"/>
          </a:xfrm>
          <a:prstGeom prst="rect">
            <a:avLst/>
          </a:prstGeom>
          <a:ln/>
        </p:spPr>
        <p:txBody>
          <a:bodyPr/>
          <a:lstStyle>
            <a:lvl1pPr>
              <a:defRPr/>
            </a:lvl1pPr>
          </a:lstStyle>
          <a:p>
            <a:pPr>
              <a:defRPr/>
            </a:pPr>
            <a:endParaRPr lang="nl-NL"/>
          </a:p>
        </p:txBody>
      </p:sp>
      <p:sp>
        <p:nvSpPr>
          <p:cNvPr id="5" name="Rectangle 5"/>
          <p:cNvSpPr>
            <a:spLocks noGrp="1" noChangeArrowheads="1"/>
          </p:cNvSpPr>
          <p:nvPr>
            <p:ph type="ftr" sz="quarter" idx="11"/>
          </p:nvPr>
        </p:nvSpPr>
        <p:spPr>
          <a:xfrm>
            <a:off x="3276600" y="6453188"/>
            <a:ext cx="2895600" cy="252412"/>
          </a:xfrm>
          <a:prstGeom prst="rect">
            <a:avLst/>
          </a:prstGeom>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xfrm>
            <a:off x="179388" y="6405563"/>
            <a:ext cx="1295400" cy="252412"/>
          </a:xfrm>
          <a:prstGeom prst="rect">
            <a:avLst/>
          </a:prstGeom>
          <a:ln/>
        </p:spPr>
        <p:txBody>
          <a:bodyPr/>
          <a:lstStyle>
            <a:lvl1pPr>
              <a:defRPr/>
            </a:lvl1pPr>
          </a:lstStyle>
          <a:p>
            <a:pPr>
              <a:defRPr/>
            </a:pPr>
            <a:fld id="{E5DA3972-89B9-4F19-B2D0-2737E5E4F2A2}" type="slidenum">
              <a:rPr lang="nl-NL"/>
              <a:pPr>
                <a:defRPr/>
              </a:pPr>
              <a:t>‹#›</a:t>
            </a:fld>
            <a:endParaRPr lang="nl-NL"/>
          </a:p>
        </p:txBody>
      </p:sp>
    </p:spTree>
    <p:extLst>
      <p:ext uri="{BB962C8B-B14F-4D97-AF65-F5344CB8AC3E}">
        <p14:creationId xmlns:p14="http://schemas.microsoft.com/office/powerpoint/2010/main" val="207177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1B2944"/>
                </a:solidFill>
                <a:latin typeface="Corbel" panose="020B0503020204020204" pitchFamily="34" charset="0"/>
              </a:defRPr>
            </a:lvl1pPr>
          </a:lstStyle>
          <a:p>
            <a:r>
              <a:rPr lang="en-US"/>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1B294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3" name="Text Placeholder 2"/>
          <p:cNvSpPr>
            <a:spLocks noGrp="1"/>
          </p:cNvSpPr>
          <p:nvPr>
            <p:ph type="body" sz="quarter" idx="10"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a:t>Date</a:t>
            </a:r>
          </a:p>
        </p:txBody>
      </p:sp>
      <p:sp>
        <p:nvSpPr>
          <p:cNvPr id="5" name="Text Placeholder 4"/>
          <p:cNvSpPr>
            <a:spLocks noGrp="1"/>
          </p:cNvSpPr>
          <p:nvPr>
            <p:ph type="body" sz="quarter" idx="11"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a:t>Presenter</a:t>
            </a:r>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20845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182610" y="2445488"/>
            <a:ext cx="7738646" cy="2200939"/>
          </a:xfrm>
        </p:spPr>
        <p:txBody>
          <a:bodyPr anchor="t" anchorCtr="0">
            <a:noAutofit/>
          </a:bodyPr>
          <a:lstStyle>
            <a:lvl1pPr algn="l">
              <a:defRPr sz="4800" b="1" kern="1500" cap="none" spc="0" baseline="0">
                <a:solidFill>
                  <a:schemeClr val="bg1"/>
                </a:solidFill>
              </a:defRPr>
            </a:lvl1pPr>
          </a:lstStyle>
          <a:p>
            <a:r>
              <a:rPr lang="en-US"/>
              <a:t>Click to edit Master title style</a:t>
            </a:r>
            <a:endParaRPr lang="nl-NL" dirty="0"/>
          </a:p>
        </p:txBody>
      </p:sp>
      <p:sp>
        <p:nvSpPr>
          <p:cNvPr id="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59582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sz="3200" cap="none" baseline="0">
                <a:solidFill>
                  <a:srgbClr val="1B2944"/>
                </a:solidFill>
                <a:latin typeface="+mn-lt"/>
              </a:defRPr>
            </a:lvl1pPr>
          </a:lstStyle>
          <a:p>
            <a:r>
              <a:rPr lang="en-US"/>
              <a:t>Click to edit Master title style</a:t>
            </a:r>
            <a:endParaRPr lang="nl-NL" dirty="0"/>
          </a:p>
        </p:txBody>
      </p:sp>
      <p:sp>
        <p:nvSpPr>
          <p:cNvPr id="3" name="Tijdelijke aanduiding voor inhoud 2"/>
          <p:cNvSpPr>
            <a:spLocks noGrp="1"/>
          </p:cNvSpPr>
          <p:nvPr>
            <p:ph idx="1"/>
          </p:nvPr>
        </p:nvSpPr>
        <p:spPr>
          <a:xfrm>
            <a:off x="457200" y="1600201"/>
            <a:ext cx="8229600" cy="4485968"/>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marL="1600200" indent="-228600">
              <a:buClr>
                <a:srgbClr val="1B2944"/>
              </a:buClr>
              <a:buFont typeface="Arial" panose="020B0604020202020204" pitchFamily="34" charset="0"/>
              <a:buChar char="•"/>
              <a:defRPr baseline="0">
                <a:solidFill>
                  <a:srgbClr val="1B2944"/>
                </a:solidFill>
                <a:latin typeface="+mn-lt"/>
              </a:defRPr>
            </a:lvl4pPr>
            <a:lvl5pPr marL="2057400" indent="-228600">
              <a:buClr>
                <a:srgbClr val="1B2944"/>
              </a:buClr>
              <a:buFont typeface="Arial" panose="020B0604020202020204" pitchFamily="34" charset="0"/>
              <a:buChar char="•"/>
              <a:defRPr baseline="0">
                <a:solidFill>
                  <a:srgbClr val="1B294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49351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Subtitel -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lgn="l">
              <a:defRPr cap="none" baseline="0">
                <a:solidFill>
                  <a:srgbClr val="1B2944"/>
                </a:solidFill>
                <a:latin typeface="+mn-lt"/>
              </a:defRPr>
            </a:lvl1pPr>
          </a:lstStyle>
          <a:p>
            <a:r>
              <a:rPr lang="nl-NL" dirty="0"/>
              <a:t>Headline</a:t>
            </a:r>
          </a:p>
        </p:txBody>
      </p:sp>
      <p:sp>
        <p:nvSpPr>
          <p:cNvPr id="3" name="Tijdelijke aanduiding voor inhoud 2"/>
          <p:cNvSpPr>
            <a:spLocks noGrp="1"/>
          </p:cNvSpPr>
          <p:nvPr>
            <p:ph idx="1"/>
          </p:nvPr>
        </p:nvSpPr>
        <p:spPr>
          <a:xfrm>
            <a:off x="457200" y="2053167"/>
            <a:ext cx="8229600" cy="4033002"/>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a:buClr>
                <a:srgbClr val="1B2944"/>
              </a:buClr>
              <a:defRPr baseline="0">
                <a:solidFill>
                  <a:srgbClr val="1B2944"/>
                </a:solidFill>
                <a:latin typeface="+mn-lt"/>
              </a:defRPr>
            </a:lvl4pPr>
            <a:lvl5pPr>
              <a:buClr>
                <a:srgbClr val="1B2944"/>
              </a:buClr>
              <a:defRPr baseline="0">
                <a:solidFill>
                  <a:srgbClr val="1B294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ext Placeholder 5"/>
          <p:cNvSpPr>
            <a:spLocks noGrp="1"/>
          </p:cNvSpPr>
          <p:nvPr>
            <p:ph type="body" sz="quarter" idx="10" hasCustomPrompt="1"/>
          </p:nvPr>
        </p:nvSpPr>
        <p:spPr>
          <a:xfrm>
            <a:off x="457200" y="1455738"/>
            <a:ext cx="8229599" cy="559329"/>
          </a:xfrm>
        </p:spPr>
        <p:txBody>
          <a:bodyPr>
            <a:noAutofit/>
          </a:bodyPr>
          <a:lstStyle>
            <a:lvl1pPr marL="0" indent="0">
              <a:buNone/>
              <a:defRPr baseline="0">
                <a:solidFill>
                  <a:srgbClr val="EA6341"/>
                </a:solidFill>
                <a:latin typeface="+mj-lt"/>
              </a:defRPr>
            </a:lvl1pPr>
          </a:lstStyle>
          <a:p>
            <a:pPr lvl="0"/>
            <a:r>
              <a:rPr lang="nl-BE" dirty="0"/>
              <a:t>Subheadline</a:t>
            </a:r>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126992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 2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a:t>Click to edit Master title style</a:t>
            </a:r>
            <a:endParaRPr lang="nl-NL" dirty="0"/>
          </a:p>
        </p:txBody>
      </p:sp>
      <p:sp>
        <p:nvSpPr>
          <p:cNvPr id="3" name="Tijdelijke aanduiding voor inhoud 2"/>
          <p:cNvSpPr>
            <a:spLocks noGrp="1"/>
          </p:cNvSpPr>
          <p:nvPr>
            <p:ph sz="half" idx="1"/>
          </p:nvPr>
        </p:nvSpPr>
        <p:spPr>
          <a:xfrm>
            <a:off x="457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8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Blanco">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a:t>Click to edit Master title style</a:t>
            </a:r>
            <a:endParaRPr lang="nl-NL" dirty="0"/>
          </a:p>
        </p:txBody>
      </p:sp>
      <p:sp>
        <p:nvSpPr>
          <p:cNvPr id="13"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69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12"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dirty="0"/>
          </a:p>
        </p:txBody>
      </p:sp>
    </p:spTree>
    <p:extLst>
      <p:ext uri="{BB962C8B-B14F-4D97-AF65-F5344CB8AC3E}">
        <p14:creationId xmlns:p14="http://schemas.microsoft.com/office/powerpoint/2010/main" val="418195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c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44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4660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8" r:id="rId4"/>
    <p:sldLayoutId id="2147483669" r:id="rId5"/>
    <p:sldLayoutId id="2147483664" r:id="rId6"/>
    <p:sldLayoutId id="2147483670" r:id="rId7"/>
    <p:sldLayoutId id="2147483667" r:id="rId8"/>
    <p:sldLayoutId id="2147483671" r:id="rId9"/>
    <p:sldLayoutId id="2147483673" r:id="rId10"/>
  </p:sldLayoutIdLst>
  <p:hf hdr="0" ftr="0" dt="0"/>
  <p:txStyles>
    <p:titleStyle>
      <a:lvl1pPr algn="l" defTabSz="457200" rtl="0" eaLnBrk="1" latinLnBrk="0" hangingPunct="1">
        <a:spcBef>
          <a:spcPct val="0"/>
        </a:spcBef>
        <a:buNone/>
        <a:defRPr sz="4400" b="1" i="0" kern="1200" cap="all" baseline="0">
          <a:solidFill>
            <a:srgbClr val="1B2944"/>
          </a:solidFill>
          <a:latin typeface="+mj-lt"/>
          <a:ea typeface="+mj-ea"/>
          <a:cs typeface="+mj-cs"/>
        </a:defRPr>
      </a:lvl1pPr>
    </p:titleStyle>
    <p:bodyStyle>
      <a:lvl1pPr marL="342900" indent="-342900" algn="l" defTabSz="457200" rtl="0" eaLnBrk="1" latinLnBrk="0" hangingPunct="1">
        <a:spcBef>
          <a:spcPct val="20000"/>
        </a:spcBef>
        <a:buClr>
          <a:srgbClr val="EA6341"/>
        </a:buClr>
        <a:buFont typeface="Arial" panose="020B0604020202020204" pitchFamily="34" charset="0"/>
        <a:buChar char="•"/>
        <a:defRPr sz="3200" kern="1200">
          <a:solidFill>
            <a:srgbClr val="1B2944"/>
          </a:solidFill>
          <a:latin typeface="+mn-lt"/>
          <a:ea typeface="+mn-ea"/>
          <a:cs typeface="+mn-cs"/>
        </a:defRPr>
      </a:lvl1pPr>
      <a:lvl2pPr marL="742950" indent="-285750" algn="l" defTabSz="457200" rtl="0" eaLnBrk="1" latinLnBrk="0" hangingPunct="1">
        <a:spcBef>
          <a:spcPct val="20000"/>
        </a:spcBef>
        <a:buFontTx/>
        <a:buBlip>
          <a:blip r:embed="rId13"/>
        </a:buBlip>
        <a:defRPr sz="2800" kern="120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a:t>Functional Plant Bioinformatics</a:t>
            </a:r>
            <a:endParaRPr lang="nl-BE" sz="4000" dirty="0"/>
          </a:p>
        </p:txBody>
      </p:sp>
      <p:sp>
        <p:nvSpPr>
          <p:cNvPr id="3" name="Subtitle 2"/>
          <p:cNvSpPr>
            <a:spLocks noGrp="1"/>
          </p:cNvSpPr>
          <p:nvPr>
            <p:ph type="subTitle" idx="1"/>
          </p:nvPr>
        </p:nvSpPr>
        <p:spPr>
          <a:xfrm>
            <a:off x="118532" y="4147626"/>
            <a:ext cx="7470988" cy="1181647"/>
          </a:xfrm>
        </p:spPr>
        <p:txBody>
          <a:bodyPr/>
          <a:lstStyle/>
          <a:p>
            <a:r>
              <a:rPr lang="en-US"/>
              <a:t>Orthologs, paralogs &amp; phylogenetic trees</a:t>
            </a:r>
            <a:endParaRPr lang="nl-BE" dirty="0"/>
          </a:p>
        </p:txBody>
      </p:sp>
      <p:sp>
        <p:nvSpPr>
          <p:cNvPr id="4" name="Text Placeholder 3"/>
          <p:cNvSpPr>
            <a:spLocks noGrp="1"/>
          </p:cNvSpPr>
          <p:nvPr>
            <p:ph type="body" sz="quarter" idx="10"/>
          </p:nvPr>
        </p:nvSpPr>
        <p:spPr/>
        <p:txBody>
          <a:bodyPr/>
          <a:lstStyle/>
          <a:p>
            <a:r>
              <a:rPr lang="en-US"/>
              <a:t>25-26 </a:t>
            </a:r>
            <a:r>
              <a:rPr lang="en-US" dirty="0"/>
              <a:t>October, 2021</a:t>
            </a:r>
            <a:endParaRPr lang="nl-BE" dirty="0"/>
          </a:p>
          <a:p>
            <a:endParaRPr lang="nl-BE" dirty="0"/>
          </a:p>
        </p:txBody>
      </p:sp>
      <p:sp>
        <p:nvSpPr>
          <p:cNvPr id="5" name="Text Placeholder 4"/>
          <p:cNvSpPr>
            <a:spLocks noGrp="1"/>
          </p:cNvSpPr>
          <p:nvPr>
            <p:ph type="body" sz="quarter" idx="11"/>
          </p:nvPr>
        </p:nvSpPr>
        <p:spPr>
          <a:xfrm>
            <a:off x="5773478" y="6247002"/>
            <a:ext cx="3273595" cy="468321"/>
          </a:xfrm>
        </p:spPr>
        <p:txBody>
          <a:bodyPr/>
          <a:lstStyle/>
          <a:p>
            <a:r>
              <a:rPr lang="en-US" dirty="0" err="1"/>
              <a:t>Klaas</a:t>
            </a:r>
            <a:r>
              <a:rPr lang="en-US" dirty="0"/>
              <a:t> </a:t>
            </a:r>
            <a:r>
              <a:rPr lang="en-US" dirty="0" err="1"/>
              <a:t>Vandepoele</a:t>
            </a:r>
            <a:endParaRPr lang="en-US" dirty="0"/>
          </a:p>
          <a:p>
            <a:r>
              <a:rPr lang="en-US" dirty="0" err="1"/>
              <a:t>Michiel</a:t>
            </a:r>
            <a:r>
              <a:rPr lang="en-US" dirty="0"/>
              <a:t> Van Bel</a:t>
            </a:r>
            <a:endParaRPr lang="nl-BE" dirty="0"/>
          </a:p>
        </p:txBody>
      </p:sp>
      <p:sp>
        <p:nvSpPr>
          <p:cNvPr id="6" name="Slide Number Placeholder 5"/>
          <p:cNvSpPr>
            <a:spLocks noGrp="1"/>
          </p:cNvSpPr>
          <p:nvPr>
            <p:ph type="sldNum" sz="quarter" idx="13"/>
          </p:nvPr>
        </p:nvSpPr>
        <p:spPr/>
        <p:txBody>
          <a:bodyPr/>
          <a:lstStyle/>
          <a:p>
            <a:fld id="{7FF718FE-0A63-4350-8613-4EA9944B22F5}" type="slidenum">
              <a:rPr lang="nl-BE" smtClean="0"/>
              <a:pPr/>
              <a:t>1</a:t>
            </a:fld>
            <a:endParaRPr lang="nl-BE"/>
          </a:p>
        </p:txBody>
      </p:sp>
    </p:spTree>
    <p:extLst>
      <p:ext uri="{BB962C8B-B14F-4D97-AF65-F5344CB8AC3E}">
        <p14:creationId xmlns:p14="http://schemas.microsoft.com/office/powerpoint/2010/main" val="2526494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nl-BE" sz="3200" cap="none" dirty="0"/>
              <a:t>Tree reconciliation</a:t>
            </a:r>
            <a:endParaRPr lang="nl-BE" altLang="nl-BE" sz="3200" cap="none" dirty="0"/>
          </a:p>
        </p:txBody>
      </p:sp>
      <p:sp>
        <p:nvSpPr>
          <p:cNvPr id="14339" name="Content Placeholder 6"/>
          <p:cNvSpPr>
            <a:spLocks noGrp="1"/>
          </p:cNvSpPr>
          <p:nvPr>
            <p:ph idx="1"/>
          </p:nvPr>
        </p:nvSpPr>
        <p:spPr/>
        <p:txBody>
          <a:bodyPr/>
          <a:lstStyle/>
          <a:p>
            <a:pPr>
              <a:buFont typeface="Wingdings" pitchFamily="2" charset="2"/>
              <a:buChar char="v"/>
            </a:pPr>
            <a:r>
              <a:rPr lang="en-US" altLang="nl-BE" sz="2000"/>
              <a:t>The automatic detection of speciation and duplication events using a species tree and gene family tree</a:t>
            </a:r>
            <a:endParaRPr lang="nl-BE" altLang="nl-BE" sz="180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eaLnBrk="1" hangingPunct="1">
              <a:spcBef>
                <a:spcPct val="0"/>
              </a:spcBef>
              <a:buClrTx/>
              <a:buSzTx/>
              <a:buFontTx/>
              <a:buNone/>
            </a:pPr>
            <a:fld id="{6F4C195A-CEF2-4141-A954-33AA98E295EF}" type="slidenum">
              <a:rPr lang="nl-NL" altLang="nl-BE" sz="1400" smtClean="0">
                <a:solidFill>
                  <a:schemeClr val="bg2"/>
                </a:solidFill>
              </a:rPr>
              <a:pPr eaLnBrk="1" hangingPunct="1">
                <a:spcBef>
                  <a:spcPct val="0"/>
                </a:spcBef>
                <a:buClrTx/>
                <a:buSzTx/>
                <a:buFontTx/>
                <a:buNone/>
              </a:pPr>
              <a:t>10</a:t>
            </a:fld>
            <a:endParaRPr lang="nl-NL" altLang="nl-BE" sz="1400">
              <a:solidFill>
                <a:schemeClr val="bg2"/>
              </a:solidFill>
            </a:endParaRPr>
          </a:p>
        </p:txBody>
      </p:sp>
      <p:pic>
        <p:nvPicPr>
          <p:cNvPr id="143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60" y="2479041"/>
            <a:ext cx="7104698" cy="337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24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Phylogenetic trees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11</a:t>
            </a:fld>
            <a:endParaRPr lang="nl-BE"/>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948" y="1547403"/>
            <a:ext cx="5637372" cy="527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63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Detailed information tree construction procedure</a:t>
            </a:r>
            <a:endParaRPr lang="nl-BE" sz="2800"/>
          </a:p>
        </p:txBody>
      </p:sp>
      <p:sp>
        <p:nvSpPr>
          <p:cNvPr id="4" name="Slide Number Placeholder 3"/>
          <p:cNvSpPr>
            <a:spLocks noGrp="1"/>
          </p:cNvSpPr>
          <p:nvPr>
            <p:ph type="sldNum" sz="quarter" idx="13"/>
          </p:nvPr>
        </p:nvSpPr>
        <p:spPr/>
        <p:txBody>
          <a:bodyPr/>
          <a:lstStyle/>
          <a:p>
            <a:fld id="{7FF718FE-0A63-4350-8613-4EA9944B22F5}" type="slidenum">
              <a:rPr lang="nl-BE" smtClean="0"/>
              <a:pPr/>
              <a:t>12</a:t>
            </a:fld>
            <a:endParaRPr lang="nl-BE"/>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5032" y="1600200"/>
            <a:ext cx="7553936"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08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13</a:t>
            </a:fld>
            <a:endParaRPr lang="nl-BE"/>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746" b="82056"/>
          <a:stretch/>
        </p:blipFill>
        <p:spPr bwMode="auto">
          <a:xfrm>
            <a:off x="-508" y="-3688"/>
            <a:ext cx="9144508" cy="122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652120" y="188640"/>
            <a:ext cx="3060340" cy="324036"/>
          </a:xfrm>
          <a:prstGeom prst="roundRect">
            <a:avLst/>
          </a:prstGeom>
          <a:solidFill>
            <a:srgbClr val="40404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100" b="1" dirty="0">
                <a:solidFill>
                  <a:schemeClr val="bg1">
                    <a:lumMod val="95000"/>
                  </a:schemeClr>
                </a:solidFill>
                <a:latin typeface="Arial" panose="020B0604020202020204" pitchFamily="34" charset="0"/>
                <a:cs typeface="Arial" panose="020B0604020202020204" pitchFamily="34" charset="0"/>
              </a:rPr>
              <a:t>http://bioinformatics.psb.ugent.be/plaza/</a:t>
            </a:r>
            <a:endParaRPr lang="nl-BE" sz="1100" b="1" dirty="0">
              <a:latin typeface="Arial" panose="020B0604020202020204" pitchFamily="34" charset="0"/>
              <a:cs typeface="Arial" panose="020B0604020202020204" pitchFamily="34" charset="0"/>
            </a:endParaRPr>
          </a:p>
        </p:txBody>
      </p:sp>
      <p:grpSp>
        <p:nvGrpSpPr>
          <p:cNvPr id="21" name="Group 20"/>
          <p:cNvGrpSpPr/>
          <p:nvPr/>
        </p:nvGrpSpPr>
        <p:grpSpPr>
          <a:xfrm>
            <a:off x="1392195" y="1351005"/>
            <a:ext cx="5881816" cy="4794421"/>
            <a:chOff x="619125" y="785297"/>
            <a:chExt cx="5089194" cy="4241512"/>
          </a:xfrm>
        </p:grpSpPr>
        <p:pic>
          <p:nvPicPr>
            <p:cNvPr id="22" name="Picture 21"/>
            <p:cNvPicPr>
              <a:picLocks noChangeAspect="1"/>
            </p:cNvPicPr>
            <p:nvPr/>
          </p:nvPicPr>
          <p:blipFill>
            <a:blip r:embed="rId4"/>
            <a:stretch>
              <a:fillRect/>
            </a:stretch>
          </p:blipFill>
          <p:spPr>
            <a:xfrm>
              <a:off x="619125" y="1129614"/>
              <a:ext cx="2412399" cy="1604391"/>
            </a:xfrm>
            <a:prstGeom prst="rect">
              <a:avLst/>
            </a:prstGeom>
          </p:spPr>
        </p:pic>
        <p:pic>
          <p:nvPicPr>
            <p:cNvPr id="23" name="Picture 22"/>
            <p:cNvPicPr>
              <a:picLocks noChangeAspect="1"/>
            </p:cNvPicPr>
            <p:nvPr/>
          </p:nvPicPr>
          <p:blipFill>
            <a:blip r:embed="rId5"/>
            <a:stretch>
              <a:fillRect/>
            </a:stretch>
          </p:blipFill>
          <p:spPr>
            <a:xfrm>
              <a:off x="3270422" y="785297"/>
              <a:ext cx="2369265" cy="2205037"/>
            </a:xfrm>
            <a:prstGeom prst="rect">
              <a:avLst/>
            </a:prstGeom>
          </p:spPr>
        </p:pic>
        <p:pic>
          <p:nvPicPr>
            <p:cNvPr id="24" name="Picture 23"/>
            <p:cNvPicPr>
              <a:picLocks noChangeAspect="1"/>
            </p:cNvPicPr>
            <p:nvPr/>
          </p:nvPicPr>
          <p:blipFill>
            <a:blip r:embed="rId6"/>
            <a:stretch>
              <a:fillRect/>
            </a:stretch>
          </p:blipFill>
          <p:spPr>
            <a:xfrm>
              <a:off x="3270423" y="3171567"/>
              <a:ext cx="2437896" cy="1655805"/>
            </a:xfrm>
            <a:prstGeom prst="rect">
              <a:avLst/>
            </a:prstGeom>
          </p:spPr>
        </p:pic>
        <p:pic>
          <p:nvPicPr>
            <p:cNvPr id="25" name="Picture 24"/>
            <p:cNvPicPr>
              <a:picLocks noChangeAspect="1"/>
            </p:cNvPicPr>
            <p:nvPr/>
          </p:nvPicPr>
          <p:blipFill>
            <a:blip r:embed="rId7"/>
            <a:stretch>
              <a:fillRect/>
            </a:stretch>
          </p:blipFill>
          <p:spPr>
            <a:xfrm>
              <a:off x="619125" y="2990334"/>
              <a:ext cx="2330021" cy="2036475"/>
            </a:xfrm>
            <a:prstGeom prst="rect">
              <a:avLst/>
            </a:prstGeom>
          </p:spPr>
        </p:pic>
        <p:sp>
          <p:nvSpPr>
            <p:cNvPr id="26" name="Curved Left Arrow 25"/>
            <p:cNvSpPr/>
            <p:nvPr/>
          </p:nvSpPr>
          <p:spPr>
            <a:xfrm>
              <a:off x="2850291" y="2504303"/>
              <a:ext cx="884221" cy="1178934"/>
            </a:xfrm>
            <a:prstGeom prst="curved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286177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Integrative Orthology</a:t>
            </a:r>
            <a:endParaRPr lang="nl-BE" sz="3200" dirty="0"/>
          </a:p>
        </p:txBody>
      </p:sp>
      <p:sp>
        <p:nvSpPr>
          <p:cNvPr id="3" name="Content Placeholder 2"/>
          <p:cNvSpPr>
            <a:spLocks noGrp="1"/>
          </p:cNvSpPr>
          <p:nvPr>
            <p:ph idx="1"/>
          </p:nvPr>
        </p:nvSpPr>
        <p:spPr>
          <a:xfrm>
            <a:off x="5983705" y="1437692"/>
            <a:ext cx="2703095" cy="4485968"/>
          </a:xfrm>
        </p:spPr>
        <p:txBody>
          <a:bodyPr/>
          <a:lstStyle/>
          <a:p>
            <a:r>
              <a:rPr lang="en-US" sz="1400" i="1" dirty="0">
                <a:solidFill>
                  <a:srgbClr val="000000"/>
                </a:solidFill>
              </a:rPr>
              <a:t>Tree-based orthologs (</a:t>
            </a:r>
            <a:r>
              <a:rPr lang="en-US" sz="1400" i="1" dirty="0">
                <a:solidFill>
                  <a:srgbClr val="0070C0"/>
                </a:solidFill>
              </a:rPr>
              <a:t>TROG</a:t>
            </a:r>
            <a:r>
              <a:rPr lang="en-US" sz="1400" i="1" dirty="0">
                <a:solidFill>
                  <a:srgbClr val="000000"/>
                </a:solidFill>
              </a:rPr>
              <a:t>)</a:t>
            </a:r>
            <a:r>
              <a:rPr lang="en-US" sz="1400" dirty="0">
                <a:solidFill>
                  <a:srgbClr val="000000"/>
                </a:solidFill>
              </a:rPr>
              <a:t> inferred using tree reconciliation</a:t>
            </a:r>
          </a:p>
          <a:p>
            <a:r>
              <a:rPr lang="en-US" sz="1400" i="1" dirty="0">
                <a:solidFill>
                  <a:srgbClr val="000000"/>
                </a:solidFill>
              </a:rPr>
              <a:t>Orthologous gene families (</a:t>
            </a:r>
            <a:r>
              <a:rPr lang="en-US" sz="1400" i="1" dirty="0">
                <a:solidFill>
                  <a:srgbClr val="00B050"/>
                </a:solidFill>
              </a:rPr>
              <a:t>ORTHO</a:t>
            </a:r>
            <a:r>
              <a:rPr lang="en-US" sz="1400" i="1" dirty="0">
                <a:solidFill>
                  <a:srgbClr val="000000"/>
                </a:solidFill>
              </a:rPr>
              <a:t>)</a:t>
            </a:r>
            <a:r>
              <a:rPr lang="en-US" sz="1400" dirty="0">
                <a:solidFill>
                  <a:srgbClr val="000000"/>
                </a:solidFill>
              </a:rPr>
              <a:t> inferred </a:t>
            </a:r>
            <a:r>
              <a:rPr lang="en-US" sz="1400">
                <a:solidFill>
                  <a:srgbClr val="000000"/>
                </a:solidFill>
              </a:rPr>
              <a:t>using OrthoFinder</a:t>
            </a:r>
            <a:endParaRPr lang="en-US" sz="1400" dirty="0">
              <a:solidFill>
                <a:srgbClr val="000000"/>
              </a:solidFill>
            </a:endParaRPr>
          </a:p>
          <a:p>
            <a:r>
              <a:rPr lang="en-US" sz="1400" i="1" dirty="0">
                <a:solidFill>
                  <a:srgbClr val="FF9900"/>
                </a:solidFill>
              </a:rPr>
              <a:t>Anchor points</a:t>
            </a:r>
            <a:r>
              <a:rPr lang="en-US" sz="1400" dirty="0">
                <a:solidFill>
                  <a:srgbClr val="FF9900"/>
                </a:solidFill>
              </a:rPr>
              <a:t> </a:t>
            </a:r>
            <a:r>
              <a:rPr lang="en-US" sz="1400" dirty="0">
                <a:solidFill>
                  <a:srgbClr val="000000"/>
                </a:solidFill>
              </a:rPr>
              <a:t>refer to gene-based colinearity between species</a:t>
            </a:r>
          </a:p>
          <a:p>
            <a:r>
              <a:rPr lang="en-US" sz="1400" i="1" dirty="0">
                <a:solidFill>
                  <a:srgbClr val="000000"/>
                </a:solidFill>
              </a:rPr>
              <a:t>Best hit families (</a:t>
            </a:r>
            <a:r>
              <a:rPr lang="en-US" sz="1400" i="1" dirty="0">
                <a:solidFill>
                  <a:srgbClr val="9900CC"/>
                </a:solidFill>
              </a:rPr>
              <a:t>BHIF</a:t>
            </a:r>
            <a:r>
              <a:rPr lang="en-US" sz="1400" i="1" dirty="0">
                <a:solidFill>
                  <a:srgbClr val="000000"/>
                </a:solidFill>
              </a:rPr>
              <a:t>)</a:t>
            </a:r>
            <a:r>
              <a:rPr lang="en-US" sz="1400" dirty="0">
                <a:solidFill>
                  <a:srgbClr val="000000"/>
                </a:solidFill>
              </a:rPr>
              <a:t> inferred from Blast hits including </a:t>
            </a:r>
            <a:r>
              <a:rPr lang="en-US" sz="1400" dirty="0" err="1">
                <a:solidFill>
                  <a:srgbClr val="000000"/>
                </a:solidFill>
              </a:rPr>
              <a:t>inparalogs</a:t>
            </a:r>
            <a:endParaRPr lang="en-US" sz="1400" dirty="0">
              <a:solidFill>
                <a:srgbClr val="000000"/>
              </a:solidFill>
            </a:endParaRPr>
          </a:p>
          <a:p>
            <a:endParaRPr lang="en-US" sz="1400" dirty="0">
              <a:solidFill>
                <a:srgbClr val="000000"/>
              </a:solidFill>
            </a:endParaRPr>
          </a:p>
          <a:p>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14</a:t>
            </a:fld>
            <a:endParaRPr lang="nl-BE"/>
          </a:p>
        </p:txBody>
      </p:sp>
      <p:pic>
        <p:nvPicPr>
          <p:cNvPr id="5" name="Picture 7"/>
          <p:cNvPicPr>
            <a:picLocks noChangeAspect="1" noChangeArrowheads="1"/>
          </p:cNvPicPr>
          <p:nvPr/>
        </p:nvPicPr>
        <p:blipFill>
          <a:blip r:embed="rId3" cstate="print"/>
          <a:srcRect/>
          <a:stretch>
            <a:fillRect/>
          </a:stretch>
        </p:blipFill>
        <p:spPr bwMode="auto">
          <a:xfrm>
            <a:off x="179054" y="1417638"/>
            <a:ext cx="5688234" cy="4301373"/>
          </a:xfrm>
          <a:prstGeom prst="rect">
            <a:avLst/>
          </a:prstGeom>
          <a:noFill/>
          <a:ln w="9525">
            <a:noFill/>
            <a:miter lim="800000"/>
            <a:headEnd/>
            <a:tailEnd/>
          </a:ln>
        </p:spPr>
      </p:pic>
    </p:spTree>
    <p:extLst>
      <p:ext uri="{BB962C8B-B14F-4D97-AF65-F5344CB8AC3E}">
        <p14:creationId xmlns:p14="http://schemas.microsoft.com/office/powerpoint/2010/main" val="3443908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a:t>Integrative Orthology: ATE2FA orthologs in maize</a:t>
            </a:r>
            <a:endParaRPr lang="nl-BE" sz="28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15</a:t>
            </a:fld>
            <a:endParaRPr lang="nl-BE"/>
          </a:p>
        </p:txBody>
      </p:sp>
      <p:sp>
        <p:nvSpPr>
          <p:cNvPr id="7" name="Content Placeholder 6"/>
          <p:cNvSpPr>
            <a:spLocks noGrp="1"/>
          </p:cNvSpPr>
          <p:nvPr>
            <p:ph idx="1"/>
          </p:nvPr>
        </p:nvSpPr>
        <p:spPr/>
        <p:txBody>
          <a:bodyPr/>
          <a:lstStyle/>
          <a:p>
            <a:endParaRPr lang="nl-BE"/>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54163"/>
            <a:ext cx="8519171" cy="46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597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a:t>Best hit families (BHIF)</a:t>
            </a:r>
            <a:r>
              <a:rPr lang="en-US" sz="2800"/>
              <a:t> inferred from Blast hits including inparalogs</a:t>
            </a:r>
            <a:endParaRPr lang="nl-BE" sz="2800"/>
          </a:p>
        </p:txBody>
      </p:sp>
      <p:sp>
        <p:nvSpPr>
          <p:cNvPr id="4" name="Slide Number Placeholder 3"/>
          <p:cNvSpPr>
            <a:spLocks noGrp="1"/>
          </p:cNvSpPr>
          <p:nvPr>
            <p:ph type="sldNum" sz="quarter" idx="13"/>
          </p:nvPr>
        </p:nvSpPr>
        <p:spPr/>
        <p:txBody>
          <a:bodyPr/>
          <a:lstStyle/>
          <a:p>
            <a:fld id="{7FF718FE-0A63-4350-8613-4EA9944B22F5}" type="slidenum">
              <a:rPr lang="nl-BE" smtClean="0"/>
              <a:pPr/>
              <a:t>16</a:t>
            </a:fld>
            <a:endParaRPr lang="nl-BE"/>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54275"/>
            <a:ext cx="8229600" cy="3877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421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Interactive Phylogenetics Module</a:t>
            </a:r>
          </a:p>
        </p:txBody>
      </p:sp>
      <p:sp>
        <p:nvSpPr>
          <p:cNvPr id="4" name="Slide Number Placeholder 3"/>
          <p:cNvSpPr>
            <a:spLocks noGrp="1"/>
          </p:cNvSpPr>
          <p:nvPr>
            <p:ph type="sldNum" sz="quarter" idx="13"/>
          </p:nvPr>
        </p:nvSpPr>
        <p:spPr/>
        <p:txBody>
          <a:bodyPr/>
          <a:lstStyle/>
          <a:p>
            <a:fld id="{7FF718FE-0A63-4350-8613-4EA9944B22F5}" type="slidenum">
              <a:rPr lang="nl-BE" smtClean="0"/>
              <a:pPr/>
              <a:t>17</a:t>
            </a:fld>
            <a:endParaRPr lang="nl-BE"/>
          </a:p>
        </p:txBody>
      </p:sp>
      <p:sp>
        <p:nvSpPr>
          <p:cNvPr id="3" name="Content Placeholder 2"/>
          <p:cNvSpPr>
            <a:spLocks noGrp="1"/>
          </p:cNvSpPr>
          <p:nvPr>
            <p:ph idx="1"/>
          </p:nvPr>
        </p:nvSpPr>
        <p:spPr/>
        <p:txBody>
          <a:bodyPr/>
          <a:lstStyle/>
          <a:p>
            <a:r>
              <a:rPr lang="en-US" sz="1800" dirty="0"/>
              <a:t>Generate the phylogenetic tree of user-selected sequences.</a:t>
            </a:r>
          </a:p>
          <a:p>
            <a:r>
              <a:rPr lang="en-US" sz="1800" dirty="0"/>
              <a:t>Selection of sequences to be analyzed based on </a:t>
            </a:r>
          </a:p>
          <a:p>
            <a:pPr lvl="1"/>
            <a:r>
              <a:rPr lang="en-US" sz="1800" dirty="0"/>
              <a:t>BLAST hits of the query gene </a:t>
            </a:r>
          </a:p>
          <a:p>
            <a:pPr lvl="1"/>
            <a:r>
              <a:rPr lang="en-US" sz="1800" dirty="0"/>
              <a:t>Species of interest present in corresponding gene family</a:t>
            </a:r>
          </a:p>
          <a:p>
            <a:pPr lvl="1"/>
            <a:r>
              <a:rPr lang="en-US" sz="1800" i="1" dirty="0"/>
              <a:t>Add your own protein sequences</a:t>
            </a:r>
          </a:p>
          <a:p>
            <a:r>
              <a:rPr lang="en-US" sz="1800" dirty="0"/>
              <a:t>More extensive options available related to</a:t>
            </a:r>
          </a:p>
          <a:p>
            <a:pPr lvl="1"/>
            <a:r>
              <a:rPr lang="en-US" sz="1800" dirty="0"/>
              <a:t>Multiple sequence alignment (MUSCLE or MAFFT)</a:t>
            </a:r>
          </a:p>
          <a:p>
            <a:pPr lvl="1"/>
            <a:r>
              <a:rPr lang="en-US" sz="1800" dirty="0"/>
              <a:t>Editing alignment</a:t>
            </a:r>
          </a:p>
          <a:p>
            <a:pPr lvl="1"/>
            <a:r>
              <a:rPr lang="en-US" sz="1800" dirty="0"/>
              <a:t>Phylogenetic tree construction (</a:t>
            </a:r>
            <a:r>
              <a:rPr lang="en-US" sz="1800" dirty="0" err="1"/>
              <a:t>PhyML</a:t>
            </a:r>
            <a:r>
              <a:rPr lang="en-US" sz="1800" dirty="0"/>
              <a:t>, </a:t>
            </a:r>
            <a:r>
              <a:rPr lang="en-US" sz="1800" dirty="0" err="1"/>
              <a:t>RaXML</a:t>
            </a:r>
            <a:r>
              <a:rPr lang="en-US" sz="1800" dirty="0"/>
              <a:t>, or IQ-TREE incl. model test)</a:t>
            </a:r>
          </a:p>
          <a:p>
            <a:pPr marL="457200" lvl="1" indent="0">
              <a:buNone/>
            </a:pPr>
            <a:endParaRPr lang="en-US" sz="1800" dirty="0"/>
          </a:p>
          <a:p>
            <a:r>
              <a:rPr lang="en-US" sz="1800" dirty="0"/>
              <a:t>PhyD3 is used to visualize the generated phylogenetic tree</a:t>
            </a:r>
          </a:p>
          <a:p>
            <a:r>
              <a:rPr lang="en-US" sz="1800" dirty="0"/>
              <a:t>All intermediate and final files can be downloaded from the </a:t>
            </a:r>
            <a:r>
              <a:rPr lang="en-US" sz="1800" i="1" dirty="0"/>
              <a:t>Files</a:t>
            </a:r>
            <a:r>
              <a:rPr lang="en-US" sz="1800" dirty="0"/>
              <a:t> tab.</a:t>
            </a:r>
          </a:p>
          <a:p>
            <a:endParaRPr lang="nl-BE" sz="1800" dirty="0"/>
          </a:p>
        </p:txBody>
      </p:sp>
      <p:sp>
        <p:nvSpPr>
          <p:cNvPr id="5" name="TextBox 4"/>
          <p:cNvSpPr txBox="1"/>
          <p:nvPr/>
        </p:nvSpPr>
        <p:spPr>
          <a:xfrm>
            <a:off x="6743700" y="342900"/>
            <a:ext cx="665567" cy="369332"/>
          </a:xfrm>
          <a:prstGeom prst="rect">
            <a:avLst/>
          </a:prstGeom>
          <a:noFill/>
        </p:spPr>
        <p:txBody>
          <a:bodyPr wrap="none" rtlCol="0">
            <a:spAutoFit/>
          </a:bodyPr>
          <a:lstStyle/>
          <a:p>
            <a:r>
              <a:rPr lang="en-US" dirty="0">
                <a:solidFill>
                  <a:srgbClr val="EA6341"/>
                </a:solidFill>
                <a:latin typeface="Bernard MT Condensed" panose="02050806060905020404" pitchFamily="18" charset="0"/>
              </a:rPr>
              <a:t>DEMO</a:t>
            </a:r>
            <a:endParaRPr lang="nl-BE" dirty="0">
              <a:solidFill>
                <a:srgbClr val="EA6341"/>
              </a:solidFill>
              <a:latin typeface="Bernard MT Condensed" panose="02050806060905020404" pitchFamily="18" charset="0"/>
            </a:endParaRPr>
          </a:p>
        </p:txBody>
      </p:sp>
    </p:spTree>
    <p:extLst>
      <p:ext uri="{BB962C8B-B14F-4D97-AF65-F5344CB8AC3E}">
        <p14:creationId xmlns:p14="http://schemas.microsoft.com/office/powerpoint/2010/main" val="207950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Orthology and paralogy</a:t>
            </a:r>
            <a:endParaRPr lang="nl-BE" sz="3200" dirty="0"/>
          </a:p>
        </p:txBody>
      </p:sp>
      <p:sp>
        <p:nvSpPr>
          <p:cNvPr id="3" name="Content Placeholder 2"/>
          <p:cNvSpPr>
            <a:spLocks noGrp="1"/>
          </p:cNvSpPr>
          <p:nvPr>
            <p:ph idx="1"/>
          </p:nvPr>
        </p:nvSpPr>
        <p:spPr>
          <a:xfrm>
            <a:off x="457199" y="1508761"/>
            <a:ext cx="7373525" cy="4485968"/>
          </a:xfrm>
        </p:spPr>
        <p:txBody>
          <a:bodyPr/>
          <a:lstStyle/>
          <a:p>
            <a:pPr marL="0" indent="0" algn="just">
              <a:lnSpc>
                <a:spcPct val="90000"/>
              </a:lnSpc>
              <a:buNone/>
            </a:pPr>
            <a:r>
              <a:rPr lang="en-US" altLang="nl-BE" sz="2000" dirty="0"/>
              <a:t>A major goal of sequence analysis is </a:t>
            </a:r>
            <a:r>
              <a:rPr lang="en-US" altLang="nl-BE" sz="2000" dirty="0">
                <a:solidFill>
                  <a:srgbClr val="EA6341"/>
                </a:solidFill>
              </a:rPr>
              <a:t>evolutionary reconstruction</a:t>
            </a:r>
            <a:r>
              <a:rPr lang="en-US" altLang="nl-BE" sz="2000" dirty="0"/>
              <a:t>. It is critical to distinguish between two principal types of homologous relationships, which differ in their </a:t>
            </a:r>
            <a:r>
              <a:rPr lang="en-US" altLang="nl-BE" sz="2000" dirty="0">
                <a:solidFill>
                  <a:srgbClr val="EA6341"/>
                </a:solidFill>
              </a:rPr>
              <a:t>evolutionary history</a:t>
            </a:r>
            <a:r>
              <a:rPr lang="en-US" altLang="nl-BE" sz="2000" dirty="0"/>
              <a:t> and </a:t>
            </a:r>
            <a:r>
              <a:rPr lang="en-US" altLang="nl-BE" sz="2000" dirty="0">
                <a:solidFill>
                  <a:srgbClr val="EA6341"/>
                </a:solidFill>
              </a:rPr>
              <a:t>functional implications</a:t>
            </a:r>
            <a:r>
              <a:rPr lang="en-US" altLang="nl-BE" sz="2000" dirty="0"/>
              <a:t>. </a:t>
            </a:r>
          </a:p>
          <a:p>
            <a:pPr algn="just">
              <a:lnSpc>
                <a:spcPct val="90000"/>
              </a:lnSpc>
            </a:pPr>
            <a:endParaRPr lang="en-US" altLang="nl-BE" sz="2000" dirty="0"/>
          </a:p>
          <a:p>
            <a:pPr algn="just">
              <a:lnSpc>
                <a:spcPct val="90000"/>
              </a:lnSpc>
            </a:pPr>
            <a:r>
              <a:rPr lang="en-US" altLang="nl-BE" sz="2000" b="1" dirty="0" err="1">
                <a:solidFill>
                  <a:srgbClr val="EA6341"/>
                </a:solidFill>
              </a:rPr>
              <a:t>Orthologs</a:t>
            </a:r>
            <a:r>
              <a:rPr lang="en-US" altLang="nl-BE" sz="2000" dirty="0"/>
              <a:t>, defined as homologous genes evolved through speciation (~evolutionary counterparts derived from a single ancestral gene in the last common ancestor of the given two species)</a:t>
            </a:r>
          </a:p>
          <a:p>
            <a:pPr algn="just">
              <a:lnSpc>
                <a:spcPct val="90000"/>
              </a:lnSpc>
            </a:pPr>
            <a:endParaRPr lang="en-US" altLang="nl-BE" sz="2000" dirty="0"/>
          </a:p>
          <a:p>
            <a:pPr algn="just">
              <a:lnSpc>
                <a:spcPct val="90000"/>
              </a:lnSpc>
            </a:pPr>
            <a:r>
              <a:rPr lang="en-US" altLang="nl-BE" sz="2000" b="1" dirty="0">
                <a:solidFill>
                  <a:srgbClr val="EA6341"/>
                </a:solidFill>
              </a:rPr>
              <a:t>Paralogs</a:t>
            </a:r>
            <a:r>
              <a:rPr lang="en-US" altLang="nl-BE" sz="2000" dirty="0"/>
              <a:t>, which are homologous genes evolved through duplication within the same (perhaps ancestral) genome. </a:t>
            </a:r>
          </a:p>
          <a:p>
            <a:pPr algn="just">
              <a:lnSpc>
                <a:spcPct val="90000"/>
              </a:lnSpc>
            </a:pPr>
            <a:endParaRPr lang="en-US" altLang="nl-BE" sz="2000" dirty="0"/>
          </a:p>
          <a:p>
            <a:pPr marL="0" indent="0" algn="just">
              <a:lnSpc>
                <a:spcPct val="90000"/>
              </a:lnSpc>
              <a:buNone/>
            </a:pPr>
            <a:r>
              <a:rPr lang="en-US" altLang="nl-BE" sz="2000" dirty="0"/>
              <a:t>These definitions were first introduced by Fitch (1970)</a:t>
            </a:r>
          </a:p>
        </p:txBody>
      </p:sp>
      <p:sp>
        <p:nvSpPr>
          <p:cNvPr id="4" name="Slide Number Placeholder 3"/>
          <p:cNvSpPr>
            <a:spLocks noGrp="1"/>
          </p:cNvSpPr>
          <p:nvPr>
            <p:ph type="sldNum" sz="quarter" idx="13"/>
          </p:nvPr>
        </p:nvSpPr>
        <p:spPr/>
        <p:txBody>
          <a:bodyPr/>
          <a:lstStyle/>
          <a:p>
            <a:fld id="{7FF718FE-0A63-4350-8613-4EA9944B22F5}" type="slidenum">
              <a:rPr lang="nl-BE" smtClean="0"/>
              <a:pPr/>
              <a:t>2</a:t>
            </a:fld>
            <a:endParaRPr lang="nl-BE"/>
          </a:p>
        </p:txBody>
      </p:sp>
      <p:grpSp>
        <p:nvGrpSpPr>
          <p:cNvPr id="5" name="Group 4"/>
          <p:cNvGrpSpPr/>
          <p:nvPr/>
        </p:nvGrpSpPr>
        <p:grpSpPr>
          <a:xfrm>
            <a:off x="7452360" y="4785360"/>
            <a:ext cx="1390895" cy="1316049"/>
            <a:chOff x="5561809" y="3961818"/>
            <a:chExt cx="2733651" cy="2396095"/>
          </a:xfrm>
        </p:grpSpPr>
        <p:pic>
          <p:nvPicPr>
            <p:cNvPr id="6" name="Picture 4"/>
            <p:cNvPicPr>
              <a:picLocks noChangeAspect="1" noChangeArrowheads="1"/>
            </p:cNvPicPr>
            <p:nvPr/>
          </p:nvPicPr>
          <p:blipFill>
            <a:blip r:embed="rId3" cstate="print"/>
            <a:srcRect/>
            <a:stretch>
              <a:fillRect/>
            </a:stretch>
          </p:blipFill>
          <p:spPr bwMode="auto">
            <a:xfrm>
              <a:off x="5976156" y="4442459"/>
              <a:ext cx="2112131" cy="1847749"/>
            </a:xfrm>
            <a:prstGeom prst="rect">
              <a:avLst/>
            </a:prstGeom>
            <a:noFill/>
            <a:ln w="9525">
              <a:noFill/>
              <a:miter lim="800000"/>
              <a:headEnd/>
              <a:tailEnd/>
            </a:ln>
          </p:spPr>
        </p:pic>
        <p:sp>
          <p:nvSpPr>
            <p:cNvPr id="7" name="Hexagon 6"/>
            <p:cNvSpPr/>
            <p:nvPr/>
          </p:nvSpPr>
          <p:spPr>
            <a:xfrm rot="5400000">
              <a:off x="7131141" y="3994965"/>
              <a:ext cx="480641" cy="414347"/>
            </a:xfrm>
            <a:prstGeom prst="hexagon">
              <a:avLst/>
            </a:prstGeom>
            <a:blipFill dpi="0" rotWithShape="0">
              <a:blip r:embed="rId4"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p:cNvSpPr/>
            <p:nvPr/>
          </p:nvSpPr>
          <p:spPr>
            <a:xfrm rot="5400000">
              <a:off x="7847966" y="5910419"/>
              <a:ext cx="480641" cy="414347"/>
            </a:xfrm>
            <a:prstGeom prst="hexagon">
              <a:avLst/>
            </a:prstGeom>
            <a:blipFill dpi="0" rotWithShape="0">
              <a:blip r:embed="rId5"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p:cNvSpPr/>
            <p:nvPr/>
          </p:nvSpPr>
          <p:spPr>
            <a:xfrm rot="5400000">
              <a:off x="5528662" y="5362073"/>
              <a:ext cx="480641" cy="414347"/>
            </a:xfrm>
            <a:prstGeom prst="hexagon">
              <a:avLst/>
            </a:prstGeom>
            <a:blipFill dpi="0" rotWithShape="0">
              <a:blip r:embed="rId6"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438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Different types of paralogs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3</a:t>
            </a:fld>
            <a:endParaRPr lang="nl-BE"/>
          </a:p>
        </p:txBody>
      </p:sp>
      <p:grpSp>
        <p:nvGrpSpPr>
          <p:cNvPr id="5" name="Group 4"/>
          <p:cNvGrpSpPr/>
          <p:nvPr/>
        </p:nvGrpSpPr>
        <p:grpSpPr>
          <a:xfrm>
            <a:off x="809625" y="1507490"/>
            <a:ext cx="7489825" cy="4862513"/>
            <a:chOff x="1114425" y="1873250"/>
            <a:chExt cx="7489825" cy="4862513"/>
          </a:xfrm>
        </p:grpSpPr>
        <p:sp>
          <p:nvSpPr>
            <p:cNvPr id="6" name="Rectangle 57"/>
            <p:cNvSpPr>
              <a:spLocks noChangeArrowheads="1"/>
            </p:cNvSpPr>
            <p:nvPr/>
          </p:nvSpPr>
          <p:spPr bwMode="auto">
            <a:xfrm>
              <a:off x="1114425" y="2852738"/>
              <a:ext cx="2233613" cy="2808287"/>
            </a:xfrm>
            <a:prstGeom prst="rect">
              <a:avLst/>
            </a:prstGeom>
            <a:gradFill rotWithShape="1">
              <a:gsLst>
                <a:gs pos="0">
                  <a:srgbClr val="E4E4E4"/>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endParaRPr lang="nl-BE" altLang="nl-BE" sz="2400">
                <a:solidFill>
                  <a:schemeClr val="tx1"/>
                </a:solidFill>
              </a:endParaRPr>
            </a:p>
          </p:txBody>
        </p:sp>
        <p:sp>
          <p:nvSpPr>
            <p:cNvPr id="7" name="Rectangle 53"/>
            <p:cNvSpPr>
              <a:spLocks noChangeArrowheads="1"/>
            </p:cNvSpPr>
            <p:nvPr/>
          </p:nvSpPr>
          <p:spPr bwMode="auto">
            <a:xfrm>
              <a:off x="3959225" y="3384550"/>
              <a:ext cx="2233613" cy="2808288"/>
            </a:xfrm>
            <a:prstGeom prst="rect">
              <a:avLst/>
            </a:prstGeom>
            <a:gradFill rotWithShape="1">
              <a:gsLst>
                <a:gs pos="0">
                  <a:srgbClr val="E4E4E4"/>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endParaRPr lang="nl-BE" altLang="nl-BE" sz="2400">
                <a:solidFill>
                  <a:schemeClr val="tx1"/>
                </a:solidFill>
              </a:endParaRPr>
            </a:p>
          </p:txBody>
        </p:sp>
        <p:sp>
          <p:nvSpPr>
            <p:cNvPr id="8" name="Rectangle 52"/>
            <p:cNvSpPr>
              <a:spLocks noChangeArrowheads="1"/>
            </p:cNvSpPr>
            <p:nvPr/>
          </p:nvSpPr>
          <p:spPr bwMode="auto">
            <a:xfrm>
              <a:off x="6264275" y="2747963"/>
              <a:ext cx="2339975" cy="3311525"/>
            </a:xfrm>
            <a:prstGeom prst="rect">
              <a:avLst/>
            </a:prstGeom>
            <a:gradFill rotWithShape="1">
              <a:gsLst>
                <a:gs pos="0">
                  <a:srgbClr val="E4E4E4"/>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endParaRPr lang="nl-BE" altLang="nl-BE" sz="2400">
                <a:solidFill>
                  <a:schemeClr val="tx1"/>
                </a:solidFill>
              </a:endParaRPr>
            </a:p>
          </p:txBody>
        </p:sp>
        <p:sp>
          <p:nvSpPr>
            <p:cNvPr id="9" name="Rectangle 5"/>
            <p:cNvSpPr>
              <a:spLocks noChangeArrowheads="1"/>
            </p:cNvSpPr>
            <p:nvPr/>
          </p:nvSpPr>
          <p:spPr bwMode="auto">
            <a:xfrm>
              <a:off x="8012113" y="2673350"/>
              <a:ext cx="43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a1</a:t>
              </a:r>
            </a:p>
          </p:txBody>
        </p:sp>
        <p:sp>
          <p:nvSpPr>
            <p:cNvPr id="10" name="Rectangle 6"/>
            <p:cNvSpPr>
              <a:spLocks noChangeArrowheads="1"/>
            </p:cNvSpPr>
            <p:nvPr/>
          </p:nvSpPr>
          <p:spPr bwMode="auto">
            <a:xfrm>
              <a:off x="8012113" y="3282950"/>
              <a:ext cx="447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b1</a:t>
              </a:r>
            </a:p>
          </p:txBody>
        </p:sp>
        <p:sp>
          <p:nvSpPr>
            <p:cNvPr id="11" name="Rectangle 7"/>
            <p:cNvSpPr>
              <a:spLocks noChangeArrowheads="1"/>
            </p:cNvSpPr>
            <p:nvPr/>
          </p:nvSpPr>
          <p:spPr bwMode="auto">
            <a:xfrm>
              <a:off x="8012113" y="3825875"/>
              <a:ext cx="43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c1</a:t>
              </a:r>
            </a:p>
          </p:txBody>
        </p:sp>
        <p:sp>
          <p:nvSpPr>
            <p:cNvPr id="12" name="Line 8"/>
            <p:cNvSpPr>
              <a:spLocks noChangeShapeType="1"/>
            </p:cNvSpPr>
            <p:nvPr/>
          </p:nvSpPr>
          <p:spPr bwMode="auto">
            <a:xfrm flipH="1">
              <a:off x="6637338" y="2900363"/>
              <a:ext cx="1306512" cy="11811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13" name="Line 9"/>
            <p:cNvSpPr>
              <a:spLocks noChangeShapeType="1"/>
            </p:cNvSpPr>
            <p:nvPr/>
          </p:nvSpPr>
          <p:spPr bwMode="auto">
            <a:xfrm flipH="1" flipV="1">
              <a:off x="7405688" y="3357563"/>
              <a:ext cx="608012" cy="6080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14" name="Line 10"/>
            <p:cNvSpPr>
              <a:spLocks noChangeShapeType="1"/>
            </p:cNvSpPr>
            <p:nvPr/>
          </p:nvSpPr>
          <p:spPr bwMode="auto">
            <a:xfrm flipH="1" flipV="1">
              <a:off x="7645400" y="3138488"/>
              <a:ext cx="304800" cy="3159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15" name="Rectangle 11"/>
            <p:cNvSpPr>
              <a:spLocks noChangeArrowheads="1"/>
            </p:cNvSpPr>
            <p:nvPr/>
          </p:nvSpPr>
          <p:spPr bwMode="auto">
            <a:xfrm>
              <a:off x="8012113" y="4121150"/>
              <a:ext cx="43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a2</a:t>
              </a:r>
            </a:p>
          </p:txBody>
        </p:sp>
        <p:sp>
          <p:nvSpPr>
            <p:cNvPr id="16" name="Rectangle 12"/>
            <p:cNvSpPr>
              <a:spLocks noChangeArrowheads="1"/>
            </p:cNvSpPr>
            <p:nvPr/>
          </p:nvSpPr>
          <p:spPr bwMode="auto">
            <a:xfrm>
              <a:off x="8012113" y="4697413"/>
              <a:ext cx="447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b2</a:t>
              </a:r>
            </a:p>
          </p:txBody>
        </p:sp>
        <p:sp>
          <p:nvSpPr>
            <p:cNvPr id="17" name="Rectangle 13"/>
            <p:cNvSpPr>
              <a:spLocks noChangeArrowheads="1"/>
            </p:cNvSpPr>
            <p:nvPr/>
          </p:nvSpPr>
          <p:spPr bwMode="auto">
            <a:xfrm>
              <a:off x="8012113" y="5180013"/>
              <a:ext cx="434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c2</a:t>
              </a:r>
            </a:p>
          </p:txBody>
        </p:sp>
        <p:sp>
          <p:nvSpPr>
            <p:cNvPr id="18" name="Line 14"/>
            <p:cNvSpPr>
              <a:spLocks noChangeShapeType="1"/>
            </p:cNvSpPr>
            <p:nvPr/>
          </p:nvSpPr>
          <p:spPr bwMode="auto">
            <a:xfrm flipH="1">
              <a:off x="7358063" y="4329113"/>
              <a:ext cx="620712" cy="4968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19" name="Line 15"/>
            <p:cNvSpPr>
              <a:spLocks noChangeShapeType="1"/>
            </p:cNvSpPr>
            <p:nvPr/>
          </p:nvSpPr>
          <p:spPr bwMode="auto">
            <a:xfrm flipH="1" flipV="1">
              <a:off x="6615113" y="4056063"/>
              <a:ext cx="1295400" cy="1306512"/>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20" name="Line 16"/>
            <p:cNvSpPr>
              <a:spLocks noChangeShapeType="1"/>
            </p:cNvSpPr>
            <p:nvPr/>
          </p:nvSpPr>
          <p:spPr bwMode="auto">
            <a:xfrm flipH="1" flipV="1">
              <a:off x="7664450" y="4562475"/>
              <a:ext cx="304800" cy="3048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21" name="Rectangle 17"/>
            <p:cNvSpPr>
              <a:spLocks noChangeArrowheads="1"/>
            </p:cNvSpPr>
            <p:nvPr/>
          </p:nvSpPr>
          <p:spPr bwMode="auto">
            <a:xfrm>
              <a:off x="4465638" y="1873250"/>
              <a:ext cx="2438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2000" b="1">
                  <a:solidFill>
                    <a:schemeClr val="tx1"/>
                  </a:solidFill>
                </a:rPr>
                <a:t>Gene phylogenies </a:t>
              </a:r>
            </a:p>
          </p:txBody>
        </p:sp>
        <p:sp>
          <p:nvSpPr>
            <p:cNvPr id="22" name="Rectangle 18"/>
            <p:cNvSpPr>
              <a:spLocks noChangeArrowheads="1"/>
            </p:cNvSpPr>
            <p:nvPr/>
          </p:nvSpPr>
          <p:spPr bwMode="auto">
            <a:xfrm>
              <a:off x="1331913" y="1882775"/>
              <a:ext cx="2706687"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2000" b="1">
                  <a:solidFill>
                    <a:schemeClr val="tx1"/>
                  </a:solidFill>
                </a:rPr>
                <a:t>Organism phylogeny</a:t>
              </a:r>
            </a:p>
            <a:p>
              <a:pPr>
                <a:spcBef>
                  <a:spcPct val="0"/>
                </a:spcBef>
                <a:buClrTx/>
                <a:buSzTx/>
                <a:buFontTx/>
                <a:buNone/>
              </a:pPr>
              <a:r>
                <a:rPr lang="en-US" altLang="nl-BE" sz="2000">
                  <a:solidFill>
                    <a:schemeClr val="tx1"/>
                  </a:solidFill>
                </a:rPr>
                <a:t>(species tree)</a:t>
              </a:r>
            </a:p>
          </p:txBody>
        </p:sp>
        <p:sp>
          <p:nvSpPr>
            <p:cNvPr id="23" name="Rectangle 22"/>
            <p:cNvSpPr>
              <a:spLocks noChangeArrowheads="1"/>
            </p:cNvSpPr>
            <p:nvPr/>
          </p:nvSpPr>
          <p:spPr bwMode="auto">
            <a:xfrm>
              <a:off x="2965450" y="2825750"/>
              <a:ext cx="346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a:t>
              </a:r>
            </a:p>
          </p:txBody>
        </p:sp>
        <p:sp>
          <p:nvSpPr>
            <p:cNvPr id="24" name="Rectangle 23"/>
            <p:cNvSpPr>
              <a:spLocks noChangeArrowheads="1"/>
            </p:cNvSpPr>
            <p:nvPr/>
          </p:nvSpPr>
          <p:spPr bwMode="auto">
            <a:xfrm>
              <a:off x="2951163" y="376078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a:t>
              </a:r>
            </a:p>
          </p:txBody>
        </p:sp>
        <p:sp>
          <p:nvSpPr>
            <p:cNvPr id="25" name="Rectangle 24"/>
            <p:cNvSpPr>
              <a:spLocks noChangeArrowheads="1"/>
            </p:cNvSpPr>
            <p:nvPr/>
          </p:nvSpPr>
          <p:spPr bwMode="auto">
            <a:xfrm>
              <a:off x="2965450" y="470058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C</a:t>
              </a:r>
            </a:p>
          </p:txBody>
        </p:sp>
        <p:sp>
          <p:nvSpPr>
            <p:cNvPr id="26" name="Rectangle 25"/>
            <p:cNvSpPr>
              <a:spLocks noChangeArrowheads="1"/>
            </p:cNvSpPr>
            <p:nvPr/>
          </p:nvSpPr>
          <p:spPr bwMode="auto">
            <a:xfrm>
              <a:off x="5040313" y="2349500"/>
              <a:ext cx="16573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600" i="1">
                  <a:solidFill>
                    <a:schemeClr val="tx1"/>
                  </a:solidFill>
                </a:rPr>
                <a:t>gene duplication</a:t>
              </a:r>
            </a:p>
          </p:txBody>
        </p:sp>
        <p:grpSp>
          <p:nvGrpSpPr>
            <p:cNvPr id="27" name="Group 49"/>
            <p:cNvGrpSpPr>
              <a:grpSpLocks/>
            </p:cNvGrpSpPr>
            <p:nvPr/>
          </p:nvGrpSpPr>
          <p:grpSpPr bwMode="auto">
            <a:xfrm flipH="1">
              <a:off x="1295400" y="3033713"/>
              <a:ext cx="1692275" cy="1847850"/>
              <a:chOff x="1452" y="2130"/>
              <a:chExt cx="521" cy="720"/>
            </a:xfrm>
          </p:grpSpPr>
          <p:sp>
            <p:nvSpPr>
              <p:cNvPr id="50" name="Line 19"/>
              <p:cNvSpPr>
                <a:spLocks noChangeShapeType="1"/>
              </p:cNvSpPr>
              <p:nvPr/>
            </p:nvSpPr>
            <p:spPr bwMode="auto">
              <a:xfrm>
                <a:off x="1452" y="2130"/>
                <a:ext cx="334" cy="334"/>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51" name="Line 20"/>
              <p:cNvSpPr>
                <a:spLocks noChangeShapeType="1"/>
              </p:cNvSpPr>
              <p:nvPr/>
            </p:nvSpPr>
            <p:spPr bwMode="auto">
              <a:xfrm flipV="1">
                <a:off x="1458" y="2453"/>
                <a:ext cx="334" cy="39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52" name="Line 21"/>
              <p:cNvSpPr>
                <a:spLocks noChangeShapeType="1"/>
              </p:cNvSpPr>
              <p:nvPr/>
            </p:nvSpPr>
            <p:spPr bwMode="auto">
              <a:xfrm flipV="1">
                <a:off x="1476" y="2330"/>
                <a:ext cx="159" cy="156"/>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53" name="Line 26"/>
              <p:cNvSpPr>
                <a:spLocks noChangeShapeType="1"/>
              </p:cNvSpPr>
              <p:nvPr/>
            </p:nvSpPr>
            <p:spPr bwMode="auto">
              <a:xfrm flipH="1">
                <a:off x="1793" y="2461"/>
                <a:ext cx="180" cy="1"/>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grpSp>
        <p:sp>
          <p:nvSpPr>
            <p:cNvPr id="28" name="Line 28"/>
            <p:cNvSpPr>
              <a:spLocks noChangeShapeType="1"/>
            </p:cNvSpPr>
            <p:nvPr/>
          </p:nvSpPr>
          <p:spPr bwMode="auto">
            <a:xfrm flipH="1">
              <a:off x="6327775" y="4071938"/>
              <a:ext cx="285750" cy="15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29" name="Line 29"/>
            <p:cNvSpPr>
              <a:spLocks noChangeShapeType="1"/>
            </p:cNvSpPr>
            <p:nvPr/>
          </p:nvSpPr>
          <p:spPr bwMode="auto">
            <a:xfrm flipH="1">
              <a:off x="6588125" y="2708275"/>
              <a:ext cx="0" cy="1262063"/>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30" name="Rectangle 30"/>
            <p:cNvSpPr>
              <a:spLocks noChangeArrowheads="1"/>
            </p:cNvSpPr>
            <p:nvPr/>
          </p:nvSpPr>
          <p:spPr bwMode="auto">
            <a:xfrm>
              <a:off x="5708650" y="3897313"/>
              <a:ext cx="434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a1</a:t>
              </a:r>
            </a:p>
          </p:txBody>
        </p:sp>
        <p:sp>
          <p:nvSpPr>
            <p:cNvPr id="31" name="Rectangle 31"/>
            <p:cNvSpPr>
              <a:spLocks noChangeArrowheads="1"/>
            </p:cNvSpPr>
            <p:nvPr/>
          </p:nvSpPr>
          <p:spPr bwMode="auto">
            <a:xfrm>
              <a:off x="5708650" y="4506913"/>
              <a:ext cx="4349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a2</a:t>
              </a:r>
            </a:p>
          </p:txBody>
        </p:sp>
        <p:sp>
          <p:nvSpPr>
            <p:cNvPr id="32" name="Rectangle 32"/>
            <p:cNvSpPr>
              <a:spLocks noChangeArrowheads="1"/>
            </p:cNvSpPr>
            <p:nvPr/>
          </p:nvSpPr>
          <p:spPr bwMode="auto">
            <a:xfrm>
              <a:off x="5708650" y="4895850"/>
              <a:ext cx="447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b1</a:t>
              </a:r>
            </a:p>
          </p:txBody>
        </p:sp>
        <p:sp>
          <p:nvSpPr>
            <p:cNvPr id="33" name="Line 33"/>
            <p:cNvSpPr>
              <a:spLocks noChangeShapeType="1"/>
            </p:cNvSpPr>
            <p:nvPr/>
          </p:nvSpPr>
          <p:spPr bwMode="auto">
            <a:xfrm flipH="1">
              <a:off x="4333875" y="4124325"/>
              <a:ext cx="1306513" cy="11811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34" name="Line 34"/>
            <p:cNvSpPr>
              <a:spLocks noChangeShapeType="1"/>
            </p:cNvSpPr>
            <p:nvPr/>
          </p:nvSpPr>
          <p:spPr bwMode="auto">
            <a:xfrm flipH="1" flipV="1">
              <a:off x="4851400" y="4859338"/>
              <a:ext cx="757238" cy="755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35" name="Line 35"/>
            <p:cNvSpPr>
              <a:spLocks noChangeShapeType="1"/>
            </p:cNvSpPr>
            <p:nvPr/>
          </p:nvSpPr>
          <p:spPr bwMode="auto">
            <a:xfrm flipH="1" flipV="1">
              <a:off x="5341938" y="4362450"/>
              <a:ext cx="304800" cy="31591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36" name="Rectangle 36"/>
            <p:cNvSpPr>
              <a:spLocks noChangeArrowheads="1"/>
            </p:cNvSpPr>
            <p:nvPr/>
          </p:nvSpPr>
          <p:spPr bwMode="auto">
            <a:xfrm>
              <a:off x="5708650" y="5503863"/>
              <a:ext cx="447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b2</a:t>
              </a:r>
            </a:p>
          </p:txBody>
        </p:sp>
        <p:sp>
          <p:nvSpPr>
            <p:cNvPr id="37" name="Rectangle 37"/>
            <p:cNvSpPr>
              <a:spLocks noChangeArrowheads="1"/>
            </p:cNvSpPr>
            <p:nvPr/>
          </p:nvSpPr>
          <p:spPr bwMode="auto">
            <a:xfrm>
              <a:off x="5708650" y="6372225"/>
              <a:ext cx="43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800" b="1">
                  <a:solidFill>
                    <a:schemeClr val="tx1"/>
                  </a:solidFill>
                </a:rPr>
                <a:t>c1</a:t>
              </a:r>
            </a:p>
          </p:txBody>
        </p:sp>
        <p:sp>
          <p:nvSpPr>
            <p:cNvPr id="38" name="Line 40"/>
            <p:cNvSpPr>
              <a:spLocks noChangeShapeType="1"/>
            </p:cNvSpPr>
            <p:nvPr/>
          </p:nvSpPr>
          <p:spPr bwMode="auto">
            <a:xfrm flipH="1" flipV="1">
              <a:off x="4311650" y="5280025"/>
              <a:ext cx="1295400" cy="130651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39" name="Line 41"/>
            <p:cNvSpPr>
              <a:spLocks noChangeShapeType="1"/>
            </p:cNvSpPr>
            <p:nvPr/>
          </p:nvSpPr>
          <p:spPr bwMode="auto">
            <a:xfrm flipH="1">
              <a:off x="5324475" y="5111750"/>
              <a:ext cx="319088" cy="2063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40" name="Line 42"/>
            <p:cNvSpPr>
              <a:spLocks noChangeShapeType="1"/>
            </p:cNvSpPr>
            <p:nvPr/>
          </p:nvSpPr>
          <p:spPr bwMode="auto">
            <a:xfrm flipH="1">
              <a:off x="4024313" y="5295900"/>
              <a:ext cx="285750" cy="1588"/>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BE"/>
            </a:p>
          </p:txBody>
        </p:sp>
        <p:sp>
          <p:nvSpPr>
            <p:cNvPr id="41" name="Line 44"/>
            <p:cNvSpPr>
              <a:spLocks noChangeShapeType="1"/>
            </p:cNvSpPr>
            <p:nvPr/>
          </p:nvSpPr>
          <p:spPr bwMode="auto">
            <a:xfrm>
              <a:off x="5364163" y="2744788"/>
              <a:ext cx="0" cy="1512887"/>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42" name="Line 46"/>
            <p:cNvSpPr>
              <a:spLocks noChangeShapeType="1"/>
            </p:cNvSpPr>
            <p:nvPr/>
          </p:nvSpPr>
          <p:spPr bwMode="auto">
            <a:xfrm>
              <a:off x="5364163" y="4611688"/>
              <a:ext cx="0" cy="576262"/>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43" name="Text Box 47"/>
            <p:cNvSpPr txBox="1">
              <a:spLocks noChangeArrowheads="1"/>
            </p:cNvSpPr>
            <p:nvPr/>
          </p:nvSpPr>
          <p:spPr bwMode="auto">
            <a:xfrm>
              <a:off x="3887788" y="540385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2400">
                  <a:solidFill>
                    <a:schemeClr val="tx1"/>
                  </a:solidFill>
                </a:rPr>
                <a:t>a)</a:t>
              </a:r>
            </a:p>
          </p:txBody>
        </p:sp>
        <p:sp>
          <p:nvSpPr>
            <p:cNvPr id="44" name="Text Box 48"/>
            <p:cNvSpPr txBox="1">
              <a:spLocks noChangeArrowheads="1"/>
            </p:cNvSpPr>
            <p:nvPr/>
          </p:nvSpPr>
          <p:spPr bwMode="auto">
            <a:xfrm>
              <a:off x="6227763" y="41243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2400">
                  <a:solidFill>
                    <a:schemeClr val="tx1"/>
                  </a:solidFill>
                </a:rPr>
                <a:t>b)</a:t>
              </a:r>
            </a:p>
          </p:txBody>
        </p:sp>
        <p:sp>
          <p:nvSpPr>
            <p:cNvPr id="45" name="Text Box 50"/>
            <p:cNvSpPr txBox="1">
              <a:spLocks noChangeArrowheads="1"/>
            </p:cNvSpPr>
            <p:nvPr/>
          </p:nvSpPr>
          <p:spPr bwMode="auto">
            <a:xfrm>
              <a:off x="6870700" y="5613400"/>
              <a:ext cx="1708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2200">
                  <a:solidFill>
                    <a:schemeClr val="tx1"/>
                  </a:solidFill>
                </a:rPr>
                <a:t>Outparalogs</a:t>
              </a:r>
            </a:p>
          </p:txBody>
        </p:sp>
        <p:sp>
          <p:nvSpPr>
            <p:cNvPr id="46" name="Text Box 51"/>
            <p:cNvSpPr txBox="1">
              <a:spLocks noChangeArrowheads="1"/>
            </p:cNvSpPr>
            <p:nvPr/>
          </p:nvSpPr>
          <p:spPr bwMode="auto">
            <a:xfrm>
              <a:off x="4017963" y="6308725"/>
              <a:ext cx="14906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lgn="r" eaLnBrk="1" hangingPunct="1">
                <a:spcBef>
                  <a:spcPct val="0"/>
                </a:spcBef>
                <a:buClrTx/>
                <a:buSzTx/>
                <a:buFontTx/>
                <a:buNone/>
              </a:pPr>
              <a:r>
                <a:rPr lang="en-US" altLang="nl-BE" sz="2200">
                  <a:solidFill>
                    <a:schemeClr val="tx1"/>
                  </a:solidFill>
                </a:rPr>
                <a:t>Inparalogs</a:t>
              </a:r>
            </a:p>
          </p:txBody>
        </p:sp>
        <p:sp>
          <p:nvSpPr>
            <p:cNvPr id="47" name="Rectangle 54"/>
            <p:cNvSpPr>
              <a:spLocks noChangeArrowheads="1"/>
            </p:cNvSpPr>
            <p:nvPr/>
          </p:nvSpPr>
          <p:spPr bwMode="auto">
            <a:xfrm>
              <a:off x="1677988" y="5724525"/>
              <a:ext cx="10937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a:spcBef>
                  <a:spcPct val="0"/>
                </a:spcBef>
                <a:buClrTx/>
                <a:buSzTx/>
                <a:buFontTx/>
                <a:buNone/>
              </a:pPr>
              <a:r>
                <a:rPr lang="en-US" altLang="nl-BE" sz="1600" i="1">
                  <a:solidFill>
                    <a:schemeClr val="tx1"/>
                  </a:solidFill>
                </a:rPr>
                <a:t>speciation</a:t>
              </a:r>
            </a:p>
          </p:txBody>
        </p:sp>
        <p:sp>
          <p:nvSpPr>
            <p:cNvPr id="48" name="Line 55"/>
            <p:cNvSpPr>
              <a:spLocks noChangeShapeType="1"/>
            </p:cNvSpPr>
            <p:nvPr/>
          </p:nvSpPr>
          <p:spPr bwMode="auto">
            <a:xfrm flipH="1" flipV="1">
              <a:off x="1908175" y="4041775"/>
              <a:ext cx="0" cy="1619250"/>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sp>
          <p:nvSpPr>
            <p:cNvPr id="49" name="Line 56"/>
            <p:cNvSpPr>
              <a:spLocks noChangeShapeType="1"/>
            </p:cNvSpPr>
            <p:nvPr/>
          </p:nvSpPr>
          <p:spPr bwMode="auto">
            <a:xfrm flipH="1" flipV="1">
              <a:off x="2339975" y="3752850"/>
              <a:ext cx="0" cy="1908175"/>
            </a:xfrm>
            <a:prstGeom prst="line">
              <a:avLst/>
            </a:prstGeom>
            <a:noFill/>
            <a:ln w="2857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nl-BE"/>
            </a:p>
          </p:txBody>
        </p:sp>
      </p:grpSp>
    </p:spTree>
    <p:extLst>
      <p:ext uri="{BB962C8B-B14F-4D97-AF65-F5344CB8AC3E}">
        <p14:creationId xmlns:p14="http://schemas.microsoft.com/office/powerpoint/2010/main" val="99464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folHlink"/>
              </a:buClr>
              <a:buSzPct val="70000"/>
              <a:buFont typeface="Wingdings" pitchFamily="2" charset="2"/>
              <a:buChar char=""/>
              <a:defRPr sz="3000">
                <a:solidFill>
                  <a:schemeClr val="tx2"/>
                </a:solidFill>
                <a:latin typeface="Arial" charset="0"/>
              </a:defRPr>
            </a:lvl1pPr>
            <a:lvl2pPr marL="742950" indent="-285750" algn="l" eaLnBrk="0" hangingPunct="0">
              <a:spcBef>
                <a:spcPct val="20000"/>
              </a:spcBef>
              <a:buClr>
                <a:srgbClr val="CC66FF"/>
              </a:buClr>
              <a:buSzPct val="75000"/>
              <a:buFont typeface="Wingdings" pitchFamily="2" charset="2"/>
              <a:buChar char=""/>
              <a:defRPr sz="2800">
                <a:solidFill>
                  <a:schemeClr val="tx2"/>
                </a:solidFill>
                <a:latin typeface="Arial" charset="0"/>
              </a:defRPr>
            </a:lvl2pPr>
            <a:lvl3pPr marL="1143000" indent="-228600" algn="l" eaLnBrk="0" hangingPunct="0">
              <a:spcBef>
                <a:spcPct val="20000"/>
              </a:spcBef>
              <a:buClr>
                <a:schemeClr val="accent2"/>
              </a:buClr>
              <a:buChar char="•"/>
              <a:defRPr sz="2400">
                <a:solidFill>
                  <a:schemeClr val="tx2"/>
                </a:solidFill>
                <a:latin typeface="Arial" charset="0"/>
              </a:defRPr>
            </a:lvl3pPr>
            <a:lvl4pPr marL="1600200" indent="-228600" algn="l" eaLnBrk="0" hangingPunct="0">
              <a:spcBef>
                <a:spcPct val="20000"/>
              </a:spcBef>
              <a:buClr>
                <a:schemeClr val="folHlink"/>
              </a:buClr>
              <a:buChar char="•"/>
              <a:defRPr sz="2000">
                <a:solidFill>
                  <a:schemeClr val="tx2"/>
                </a:solidFill>
                <a:latin typeface="Arial" charset="0"/>
              </a:defRPr>
            </a:lvl4pPr>
            <a:lvl5pPr marL="2057400" indent="-228600" algn="l" eaLnBrk="0" hangingPunct="0">
              <a:spcBef>
                <a:spcPct val="20000"/>
              </a:spcBef>
              <a:buClr>
                <a:schemeClr val="folHlink"/>
              </a:buClr>
              <a:buChar char="•"/>
              <a:defRPr sz="2000">
                <a:solidFill>
                  <a:schemeClr val="tx2"/>
                </a:solidFill>
                <a:latin typeface="Arial" charset="0"/>
              </a:defRPr>
            </a:lvl5pPr>
            <a:lvl6pPr marL="2514600" indent="-228600" eaLnBrk="0" fontAlgn="base" hangingPunct="0">
              <a:spcBef>
                <a:spcPct val="20000"/>
              </a:spcBef>
              <a:spcAft>
                <a:spcPct val="0"/>
              </a:spcAft>
              <a:buClr>
                <a:schemeClr val="folHlink"/>
              </a:buClr>
              <a:buChar char="•"/>
              <a:defRPr sz="2000">
                <a:solidFill>
                  <a:schemeClr val="tx2"/>
                </a:solidFill>
                <a:latin typeface="Arial" charset="0"/>
              </a:defRPr>
            </a:lvl6pPr>
            <a:lvl7pPr marL="2971800" indent="-228600" eaLnBrk="0" fontAlgn="base" hangingPunct="0">
              <a:spcBef>
                <a:spcPct val="20000"/>
              </a:spcBef>
              <a:spcAft>
                <a:spcPct val="0"/>
              </a:spcAft>
              <a:buClr>
                <a:schemeClr val="folHlink"/>
              </a:buClr>
              <a:buChar char="•"/>
              <a:defRPr sz="2000">
                <a:solidFill>
                  <a:schemeClr val="tx2"/>
                </a:solidFill>
                <a:latin typeface="Arial" charset="0"/>
              </a:defRPr>
            </a:lvl7pPr>
            <a:lvl8pPr marL="3429000" indent="-228600" eaLnBrk="0" fontAlgn="base" hangingPunct="0">
              <a:spcBef>
                <a:spcPct val="20000"/>
              </a:spcBef>
              <a:spcAft>
                <a:spcPct val="0"/>
              </a:spcAft>
              <a:buClr>
                <a:schemeClr val="folHlink"/>
              </a:buClr>
              <a:buChar char="•"/>
              <a:defRPr sz="2000">
                <a:solidFill>
                  <a:schemeClr val="tx2"/>
                </a:solidFill>
                <a:latin typeface="Arial" charset="0"/>
              </a:defRPr>
            </a:lvl8pPr>
            <a:lvl9pPr marL="3886200" indent="-228600" eaLnBrk="0" fontAlgn="base" hangingPunct="0">
              <a:spcBef>
                <a:spcPct val="20000"/>
              </a:spcBef>
              <a:spcAft>
                <a:spcPct val="0"/>
              </a:spcAft>
              <a:buClr>
                <a:schemeClr val="folHlink"/>
              </a:buClr>
              <a:buChar char="•"/>
              <a:defRPr sz="2000">
                <a:solidFill>
                  <a:schemeClr val="tx2"/>
                </a:solidFill>
                <a:latin typeface="Arial" charset="0"/>
              </a:defRPr>
            </a:lvl9pPr>
          </a:lstStyle>
          <a:p>
            <a:pPr eaLnBrk="1" hangingPunct="1">
              <a:spcBef>
                <a:spcPct val="0"/>
              </a:spcBef>
              <a:buClrTx/>
              <a:buSzTx/>
              <a:buFontTx/>
              <a:buNone/>
            </a:pPr>
            <a:fld id="{0C12888E-1C6B-40B0-8654-4C510732E3C3}" type="slidenum">
              <a:rPr lang="nl-NL" altLang="nl-BE" sz="1400" smtClean="0">
                <a:solidFill>
                  <a:schemeClr val="bg2"/>
                </a:solidFill>
              </a:rPr>
              <a:pPr eaLnBrk="1" hangingPunct="1">
                <a:spcBef>
                  <a:spcPct val="0"/>
                </a:spcBef>
                <a:buClrTx/>
                <a:buSzTx/>
                <a:buFontTx/>
                <a:buNone/>
              </a:pPr>
              <a:t>4</a:t>
            </a:fld>
            <a:endParaRPr lang="nl-NL" altLang="nl-BE" sz="1400">
              <a:solidFill>
                <a:schemeClr val="bg2"/>
              </a:solidFill>
            </a:endParaRPr>
          </a:p>
        </p:txBody>
      </p:sp>
      <p:sp>
        <p:nvSpPr>
          <p:cNvPr id="13315" name="Rectangle 2"/>
          <p:cNvSpPr>
            <a:spLocks noGrp="1" noChangeArrowheads="1"/>
          </p:cNvSpPr>
          <p:nvPr>
            <p:ph type="title"/>
          </p:nvPr>
        </p:nvSpPr>
        <p:spPr/>
        <p:txBody>
          <a:bodyPr>
            <a:noAutofit/>
          </a:bodyPr>
          <a:lstStyle/>
          <a:p>
            <a:pPr eaLnBrk="1" hangingPunct="1"/>
            <a:r>
              <a:rPr lang="en-US" altLang="nl-BE" sz="3200" cap="none">
                <a:solidFill>
                  <a:schemeClr val="tx1"/>
                </a:solidFill>
              </a:rPr>
              <a:t>Outparalogs can be considered as sub-types</a:t>
            </a:r>
            <a:endParaRPr lang="en-US" altLang="nl-BE" sz="3200" cap="none"/>
          </a:p>
        </p:txBody>
      </p:sp>
      <p:pic>
        <p:nvPicPr>
          <p:cNvPr id="13316" name="Picture 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592263"/>
            <a:ext cx="5218112" cy="526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215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 family page</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5</a:t>
            </a:fld>
            <a:endParaRPr lang="nl-BE"/>
          </a:p>
        </p:txBody>
      </p:sp>
      <p:grpSp>
        <p:nvGrpSpPr>
          <p:cNvPr id="5" name="Group 4"/>
          <p:cNvGrpSpPr/>
          <p:nvPr/>
        </p:nvGrpSpPr>
        <p:grpSpPr>
          <a:xfrm>
            <a:off x="762000" y="1187116"/>
            <a:ext cx="6745704" cy="4772526"/>
            <a:chOff x="1476163" y="224644"/>
            <a:chExt cx="7647907" cy="5724636"/>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163" y="224644"/>
              <a:ext cx="7647907" cy="572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24" y="3392996"/>
              <a:ext cx="25273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601" y="4896952"/>
            <a:ext cx="5443400" cy="121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01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 family similarity heatmap</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6</a:t>
            </a:fld>
            <a:endParaRPr lang="nl-BE"/>
          </a:p>
        </p:txBody>
      </p:sp>
      <p:pic>
        <p:nvPicPr>
          <p:cNvPr id="5122" name="Picture 2" descr="C:\Users\klpoe.LUTHOR\Downloads\cX-heatmap_canvas.png"/>
          <p:cNvPicPr>
            <a:picLocks noChangeAspect="1" noChangeArrowheads="1"/>
          </p:cNvPicPr>
          <p:nvPr/>
        </p:nvPicPr>
        <p:blipFill rotWithShape="1">
          <a:blip r:embed="rId2">
            <a:extLst>
              <a:ext uri="{28A0092B-C50C-407E-A947-70E740481C1C}">
                <a14:useLocalDpi xmlns:a14="http://schemas.microsoft.com/office/drawing/2010/main" val="0"/>
              </a:ext>
            </a:extLst>
          </a:blip>
          <a:srcRect t="6000"/>
          <a:stretch/>
        </p:blipFill>
        <p:spPr bwMode="auto">
          <a:xfrm>
            <a:off x="3368040" y="1417638"/>
            <a:ext cx="5654040" cy="53147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7835" y="1554162"/>
            <a:ext cx="2770205" cy="923330"/>
          </a:xfrm>
          <a:prstGeom prst="rect">
            <a:avLst/>
          </a:prstGeom>
          <a:noFill/>
        </p:spPr>
        <p:txBody>
          <a:bodyPr wrap="square" rtlCol="0">
            <a:spAutoFit/>
          </a:bodyPr>
          <a:lstStyle/>
          <a:p>
            <a:r>
              <a:rPr lang="nl-BE" b="1"/>
              <a:t>Mini-chromosome maintenance (MCM) protein</a:t>
            </a:r>
          </a:p>
        </p:txBody>
      </p:sp>
    </p:spTree>
    <p:extLst>
      <p:ext uri="{BB962C8B-B14F-4D97-AF65-F5344CB8AC3E}">
        <p14:creationId xmlns:p14="http://schemas.microsoft.com/office/powerpoint/2010/main" val="2359237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Multiple sequence alignment</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7</a:t>
            </a:fld>
            <a:endParaRPr lang="nl-BE"/>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945"/>
          <a:stretch/>
        </p:blipFill>
        <p:spPr bwMode="auto">
          <a:xfrm>
            <a:off x="983608" y="1554164"/>
            <a:ext cx="6713540" cy="45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18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Phylogenetic trees</a:t>
            </a:r>
            <a:endParaRPr lang="nl-BE"/>
          </a:p>
        </p:txBody>
      </p:sp>
      <p:sp>
        <p:nvSpPr>
          <p:cNvPr id="4" name="Slide Number Placeholder 3"/>
          <p:cNvSpPr>
            <a:spLocks noGrp="1"/>
          </p:cNvSpPr>
          <p:nvPr>
            <p:ph type="sldNum" sz="quarter" idx="13"/>
          </p:nvPr>
        </p:nvSpPr>
        <p:spPr/>
        <p:txBody>
          <a:bodyPr/>
          <a:lstStyle/>
          <a:p>
            <a:fld id="{7FF718FE-0A63-4350-8613-4EA9944B22F5}" type="slidenum">
              <a:rPr lang="nl-BE" smtClean="0"/>
              <a:pPr/>
              <a:t>8</a:t>
            </a:fld>
            <a:endParaRPr lang="nl-BE"/>
          </a:p>
        </p:txBody>
      </p:sp>
      <p:pic>
        <p:nvPicPr>
          <p:cNvPr id="6146" name="Picture 2" descr="C:\Users\klpoe.LUTHOR\Downloads\phylogram (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992" y="1173448"/>
            <a:ext cx="5563195" cy="55564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2166" y="1232972"/>
            <a:ext cx="1374094" cy="369332"/>
          </a:xfrm>
          <a:prstGeom prst="rect">
            <a:avLst/>
          </a:prstGeom>
          <a:noFill/>
        </p:spPr>
        <p:txBody>
          <a:bodyPr wrap="none" rtlCol="0">
            <a:spAutoFit/>
          </a:bodyPr>
          <a:lstStyle/>
          <a:p>
            <a:r>
              <a:rPr lang="en-US" b="1"/>
              <a:t>MCM family</a:t>
            </a:r>
            <a:endParaRPr lang="nl-BE" b="1"/>
          </a:p>
        </p:txBody>
      </p:sp>
    </p:spTree>
    <p:extLst>
      <p:ext uri="{BB962C8B-B14F-4D97-AF65-F5344CB8AC3E}">
        <p14:creationId xmlns:p14="http://schemas.microsoft.com/office/powerpoint/2010/main" val="338806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Phylogenetic trees</a:t>
            </a: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9</a:t>
            </a:fld>
            <a:endParaRPr lang="nl-BE"/>
          </a:p>
        </p:txBody>
      </p:sp>
      <p:sp>
        <p:nvSpPr>
          <p:cNvPr id="3" name="TextBox 2"/>
          <p:cNvSpPr txBox="1"/>
          <p:nvPr/>
        </p:nvSpPr>
        <p:spPr>
          <a:xfrm>
            <a:off x="712166" y="1232972"/>
            <a:ext cx="1278559" cy="646331"/>
          </a:xfrm>
          <a:prstGeom prst="rect">
            <a:avLst/>
          </a:prstGeom>
          <a:noFill/>
        </p:spPr>
        <p:txBody>
          <a:bodyPr wrap="square" rtlCol="0">
            <a:spAutoFit/>
          </a:bodyPr>
          <a:lstStyle/>
          <a:p>
            <a:r>
              <a:rPr lang="en-US" b="1"/>
              <a:t>MCM8 sub-family</a:t>
            </a:r>
            <a:endParaRPr lang="nl-BE" b="1"/>
          </a:p>
        </p:txBody>
      </p:sp>
      <p:pic>
        <p:nvPicPr>
          <p:cNvPr id="7171" name="Picture 3" descr="C:\Users\klpoe.LUTHOR\Downloads\phylogram (13).png"/>
          <p:cNvPicPr>
            <a:picLocks noChangeAspect="1" noChangeArrowheads="1"/>
          </p:cNvPicPr>
          <p:nvPr/>
        </p:nvPicPr>
        <p:blipFill rotWithShape="1">
          <a:blip r:embed="rId2">
            <a:extLst>
              <a:ext uri="{28A0092B-C50C-407E-A947-70E740481C1C}">
                <a14:useLocalDpi xmlns:a14="http://schemas.microsoft.com/office/drawing/2010/main" val="0"/>
              </a:ext>
            </a:extLst>
          </a:blip>
          <a:srcRect l="-2740" t="11732" r="27588" b="13828"/>
          <a:stretch/>
        </p:blipFill>
        <p:spPr bwMode="auto">
          <a:xfrm>
            <a:off x="1894895" y="1243784"/>
            <a:ext cx="5041210" cy="559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54332"/>
      </p:ext>
    </p:extLst>
  </p:cSld>
  <p:clrMapOvr>
    <a:masterClrMapping/>
  </p:clrMapOvr>
</p:sld>
</file>

<file path=ppt/theme/theme1.xml><?xml version="1.0" encoding="utf-8"?>
<a:theme xmlns:a="http://schemas.openxmlformats.org/drawingml/2006/main" name="VIB-UGent Center for Plant Systems Biology_4-3">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86ACBA5E-3A25-4A34-A43E-B5735477C2B2}" vid="{DC177829-E576-4970-8B66-A20C24F48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VIB-UGent Center for Plant Systems Biology_4-3</Template>
  <TotalTime>8277</TotalTime>
  <Words>558</Words>
  <Application>Microsoft Office PowerPoint</Application>
  <PresentationFormat>On-screen Show (4:3)</PresentationFormat>
  <Paragraphs>103</Paragraphs>
  <Slides>17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Corbel</vt:lpstr>
      <vt:lpstr>Calibri Light</vt:lpstr>
      <vt:lpstr>Wingdings</vt:lpstr>
      <vt:lpstr>Helvetica Neue</vt:lpstr>
      <vt:lpstr>Calibri</vt:lpstr>
      <vt:lpstr>Arial</vt:lpstr>
      <vt:lpstr>Bernard MT Condensed</vt:lpstr>
      <vt:lpstr>VIB-UGent Center for Plant Systems Biology_4-3</vt:lpstr>
      <vt:lpstr>Functional Plant Bioinformatics</vt:lpstr>
      <vt:lpstr>Orthology and paralogy</vt:lpstr>
      <vt:lpstr>Different types of paralogs</vt:lpstr>
      <vt:lpstr>Outparalogs can be considered as sub-types</vt:lpstr>
      <vt:lpstr>Gene family page</vt:lpstr>
      <vt:lpstr>Gene family similarity heatmap</vt:lpstr>
      <vt:lpstr>Multiple sequence alignment</vt:lpstr>
      <vt:lpstr>Phylogenetic trees</vt:lpstr>
      <vt:lpstr>Phylogenetic trees</vt:lpstr>
      <vt:lpstr>Tree reconciliation</vt:lpstr>
      <vt:lpstr>Phylogenetic trees</vt:lpstr>
      <vt:lpstr>Detailed information tree construction procedure</vt:lpstr>
      <vt:lpstr>PowerPoint Presentation</vt:lpstr>
      <vt:lpstr>Integrative Orthology</vt:lpstr>
      <vt:lpstr>Integrative Orthology: ATE2FA orthologs in maize</vt:lpstr>
      <vt:lpstr>Best hit families (BHIF) inferred from Blast hits including inparalogs</vt:lpstr>
      <vt:lpstr>Interactive Phylogenetics Module</vt:lpstr>
    </vt:vector>
  </TitlesOfParts>
  <Company>Universiteit 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mibel</dc:creator>
  <cp:lastModifiedBy>Klaas Vandepoele</cp:lastModifiedBy>
  <cp:revision>86</cp:revision>
  <cp:lastPrinted>2017-05-09T14:43:32Z</cp:lastPrinted>
  <dcterms:created xsi:type="dcterms:W3CDTF">2017-05-04T12:39:53Z</dcterms:created>
  <dcterms:modified xsi:type="dcterms:W3CDTF">2021-10-18T12:38:49Z</dcterms:modified>
</cp:coreProperties>
</file>