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88" r:id="rId3"/>
    <p:sldId id="282" r:id="rId4"/>
    <p:sldId id="281" r:id="rId5"/>
    <p:sldId id="283" r:id="rId6"/>
    <p:sldId id="286" r:id="rId7"/>
    <p:sldId id="287" r:id="rId8"/>
  </p:sldIdLst>
  <p:sldSz cx="9144000" cy="6858000" type="screen4x3"/>
  <p:notesSz cx="6797675" cy="9926638"/>
  <p:embeddedFontLs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bel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341"/>
    <a:srgbClr val="1B2944"/>
    <a:srgbClr val="7C7C7C"/>
    <a:srgbClr val="582E86"/>
    <a:srgbClr val="109E9A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88358" autoAdjust="0"/>
  </p:normalViewPr>
  <p:slideViewPr>
    <p:cSldViewPr snapToGrid="0" snapToObjects="1">
      <p:cViewPr varScale="1">
        <p:scale>
          <a:sx n="116" d="100"/>
          <a:sy n="116" d="100"/>
        </p:scale>
        <p:origin x="528" y="102"/>
      </p:cViewPr>
      <p:guideLst>
        <p:guide orient="horz" pos="2160"/>
        <p:guide pos="2880"/>
        <p:guide orient="horz" pos="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-293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B66B-4677-42D6-8550-9EF373973CA1}" type="datetimeFigureOut">
              <a:rPr lang="nl-BE" smtClean="0"/>
              <a:t>5/05/2026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713C-F03C-43B0-B9C7-68776B782B0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80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128F-AFEE-4890-85B2-1F48215E6BEA}" type="datetimeFigureOut">
              <a:rPr lang="nl-BE" smtClean="0"/>
              <a:t>5/05/2026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9E79-600B-4EBD-ACB4-5FFB84038D1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7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89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3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1B294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4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10" y="2445488"/>
            <a:ext cx="7738646" cy="2200939"/>
          </a:xfrm>
        </p:spPr>
        <p:txBody>
          <a:bodyPr anchor="t" anchorCtr="0">
            <a:noAutofit/>
          </a:bodyPr>
          <a:lstStyle>
            <a:lvl1pPr algn="l">
              <a:defRPr sz="4800" b="1" kern="15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8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85968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 marL="16002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4pPr>
            <a:lvl5pPr marL="20574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5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ub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nl-NL" dirty="0"/>
              <a:t>Headline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4033002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55738"/>
            <a:ext cx="8229599" cy="559329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EA634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Subheadline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9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 -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88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6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5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8" r:id="rId4"/>
    <p:sldLayoutId id="2147483669" r:id="rId5"/>
    <p:sldLayoutId id="2147483664" r:id="rId6"/>
    <p:sldLayoutId id="2147483670" r:id="rId7"/>
    <p:sldLayoutId id="2147483667" r:id="rId8"/>
    <p:sldLayoutId id="214748367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 baseline="0">
          <a:solidFill>
            <a:srgbClr val="1B29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A6341"/>
        </a:buClr>
        <a:buFont typeface="Arial" panose="020B0604020202020204" pitchFamily="34" charset="0"/>
        <a:buChar char="•"/>
        <a:defRPr sz="3200" kern="1200">
          <a:solidFill>
            <a:srgbClr val="1B29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rgbClr val="1B29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/>
        <a:buChar char="•"/>
        <a:defRPr sz="2400" kern="1200">
          <a:solidFill>
            <a:srgbClr val="1B29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Functional Plant Bioinformatics</a:t>
            </a:r>
            <a:endParaRPr lang="nl-B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Colinearity</a:t>
            </a:r>
            <a:r>
              <a:rPr lang="en-US" dirty="0" smtClean="0"/>
              <a:t>, synteny, and polyploidy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May 12th, 2026</a:t>
            </a:r>
            <a:endParaRPr lang="nl-BE" dirty="0"/>
          </a:p>
          <a:p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73478" y="6247002"/>
            <a:ext cx="3273595" cy="468321"/>
          </a:xfrm>
        </p:spPr>
        <p:txBody>
          <a:bodyPr/>
          <a:lstStyle/>
          <a:p>
            <a:r>
              <a:rPr lang="en-US" dirty="0" err="1"/>
              <a:t>Klaas</a:t>
            </a:r>
            <a:r>
              <a:rPr lang="en-US" dirty="0"/>
              <a:t> </a:t>
            </a:r>
            <a:r>
              <a:rPr lang="en-US" dirty="0" err="1"/>
              <a:t>Vandepoele</a:t>
            </a:r>
            <a:endParaRPr lang="en-US" dirty="0"/>
          </a:p>
          <a:p>
            <a:r>
              <a:rPr lang="en-US" dirty="0" err="1"/>
              <a:t>Michiel</a:t>
            </a:r>
            <a:r>
              <a:rPr lang="en-US" dirty="0"/>
              <a:t> Van </a:t>
            </a:r>
            <a:r>
              <a:rPr lang="en-US" dirty="0" smtClean="0"/>
              <a:t>Bel</a:t>
            </a:r>
            <a:br>
              <a:rPr lang="en-US" dirty="0" smtClean="0"/>
            </a:br>
            <a:r>
              <a:rPr lang="en-US" dirty="0" smtClean="0"/>
              <a:t>Sander </a:t>
            </a:r>
            <a:r>
              <a:rPr lang="en-US" smtClean="0"/>
              <a:t>Thierens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49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AE19F9A-6962-48E2-960E-37CFE463DC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2994"/>
            <a:ext cx="8229600" cy="40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Exploiting cross-species genome information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6588224" y="5789484"/>
            <a:ext cx="237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&gt;20 tools available!</a:t>
            </a:r>
            <a:endParaRPr lang="nl-BE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3458" y="2800865"/>
            <a:ext cx="1828801" cy="298861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22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Gene colinearity &amp; genome organization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0" y="1599439"/>
            <a:ext cx="4800600" cy="4557521"/>
          </a:xfrm>
        </p:spPr>
        <p:txBody>
          <a:bodyPr/>
          <a:lstStyle/>
          <a:p>
            <a:pPr marL="0" lvl="1" indent="0">
              <a:buClr>
                <a:srgbClr val="EA6341"/>
              </a:buClr>
              <a:buSzPct val="100000"/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Colinearity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lvl="1" indent="-342900">
              <a:buClr>
                <a:srgbClr val="EA634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Conservation of gene content and order</a:t>
            </a:r>
          </a:p>
          <a:p>
            <a:pPr marL="0" lvl="1" indent="0">
              <a:buClr>
                <a:srgbClr val="EA6341"/>
              </a:buClr>
              <a:buSzPct val="100000"/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Synteny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lvl="1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Conservation of gene content</a:t>
            </a:r>
          </a:p>
          <a:p>
            <a:pPr marL="342900" lvl="1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342900" lvl="1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0" lvl="1" indent="0">
              <a:buClr>
                <a:srgbClr val="EA6341"/>
              </a:buClr>
              <a:buSzPct val="100000"/>
              <a:buNone/>
            </a:pPr>
            <a:r>
              <a:rPr lang="en-US" sz="1800" dirty="0">
                <a:solidFill>
                  <a:schemeClr val="tx2"/>
                </a:solidFill>
              </a:rPr>
              <a:t>Detection gene </a:t>
            </a:r>
            <a:r>
              <a:rPr lang="en-US" sz="1800" dirty="0" err="1">
                <a:solidFill>
                  <a:schemeClr val="tx2"/>
                </a:solidFill>
              </a:rPr>
              <a:t>colinearity</a:t>
            </a:r>
            <a:r>
              <a:rPr lang="en-US" sz="1800" dirty="0">
                <a:solidFill>
                  <a:schemeClr val="tx2"/>
                </a:solidFill>
              </a:rPr>
              <a:t> using </a:t>
            </a:r>
            <a:r>
              <a:rPr lang="en-US" sz="1800" dirty="0" err="1">
                <a:solidFill>
                  <a:schemeClr val="tx2"/>
                </a:solidFill>
              </a:rPr>
              <a:t>i-ADHoRe</a:t>
            </a:r>
            <a:r>
              <a:rPr lang="en-US" sz="1800" dirty="0">
                <a:solidFill>
                  <a:schemeClr val="tx2"/>
                </a:solidFill>
              </a:rPr>
              <a:t> 3.0</a:t>
            </a:r>
          </a:p>
          <a:p>
            <a:pPr marL="342900" lvl="1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Represent chromosomes as </a:t>
            </a:r>
            <a:r>
              <a:rPr lang="en-US" sz="1600" dirty="0">
                <a:solidFill>
                  <a:srgbClr val="008000"/>
                </a:solidFill>
              </a:rPr>
              <a:t>sorted gene lists</a:t>
            </a:r>
          </a:p>
          <a:p>
            <a:pPr marL="342900" lvl="1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Identify all homologous gene pairs between chromosomes (</a:t>
            </a:r>
            <a:r>
              <a:rPr lang="en-US" sz="1600" dirty="0">
                <a:solidFill>
                  <a:srgbClr val="008000"/>
                </a:solidFill>
              </a:rPr>
              <a:t>all-against-all BLASTP </a:t>
            </a:r>
            <a:r>
              <a:rPr lang="en-US" sz="1600" dirty="0">
                <a:solidFill>
                  <a:schemeClr val="tx1"/>
                </a:solidFill>
              </a:rPr>
              <a:t>or use </a:t>
            </a:r>
            <a:r>
              <a:rPr lang="en-US" sz="1600" dirty="0">
                <a:solidFill>
                  <a:srgbClr val="008000"/>
                </a:solidFill>
              </a:rPr>
              <a:t>homologous gene families</a:t>
            </a:r>
            <a:r>
              <a:rPr lang="en-US" sz="1600" dirty="0">
                <a:solidFill>
                  <a:schemeClr val="tx2"/>
                </a:solidFill>
              </a:rPr>
              <a:t>).</a:t>
            </a:r>
          </a:p>
          <a:p>
            <a:pPr marL="342900" lvl="1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Score pairs of homologous genes in </a:t>
            </a:r>
            <a:r>
              <a:rPr lang="en-US" sz="1600" dirty="0">
                <a:solidFill>
                  <a:srgbClr val="008000"/>
                </a:solidFill>
              </a:rPr>
              <a:t>matrix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4" y="1583203"/>
            <a:ext cx="3067200" cy="296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16"/>
          <p:cNvGrpSpPr>
            <a:grpSpLocks/>
          </p:cNvGrpSpPr>
          <p:nvPr/>
        </p:nvGrpSpPr>
        <p:grpSpPr bwMode="auto">
          <a:xfrm>
            <a:off x="388434" y="4958872"/>
            <a:ext cx="3505200" cy="914400"/>
            <a:chOff x="4718052" y="5400702"/>
            <a:chExt cx="4089456" cy="1066810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V="1">
              <a:off x="6791327" y="5573739"/>
              <a:ext cx="539750" cy="68421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 flipV="1">
              <a:off x="6107114" y="5573739"/>
              <a:ext cx="1008063" cy="7207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 flipV="1">
              <a:off x="4870452" y="5559452"/>
              <a:ext cx="152400" cy="762000"/>
            </a:xfrm>
            <a:prstGeom prst="line">
              <a:avLst/>
            </a:prstGeom>
            <a:noFill/>
            <a:ln w="38100" cap="sq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0" name="Line 72"/>
            <p:cNvSpPr>
              <a:spLocks noChangeShapeType="1"/>
            </p:cNvSpPr>
            <p:nvPr/>
          </p:nvSpPr>
          <p:spPr bwMode="auto">
            <a:xfrm flipV="1">
              <a:off x="5327652" y="5559452"/>
              <a:ext cx="76200" cy="762000"/>
            </a:xfrm>
            <a:prstGeom prst="line">
              <a:avLst/>
            </a:prstGeom>
            <a:noFill/>
            <a:ln w="38100" cap="sq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1" name="Line 73"/>
            <p:cNvSpPr>
              <a:spLocks noChangeShapeType="1"/>
            </p:cNvSpPr>
            <p:nvPr/>
          </p:nvSpPr>
          <p:spPr bwMode="auto">
            <a:xfrm flipV="1">
              <a:off x="5708652" y="5553102"/>
              <a:ext cx="115887" cy="768350"/>
            </a:xfrm>
            <a:prstGeom prst="line">
              <a:avLst/>
            </a:prstGeom>
            <a:noFill/>
            <a:ln w="38100" cap="sq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2" name="Line 74"/>
            <p:cNvSpPr>
              <a:spLocks noChangeShapeType="1"/>
            </p:cNvSpPr>
            <p:nvPr/>
          </p:nvSpPr>
          <p:spPr bwMode="auto">
            <a:xfrm flipH="1" flipV="1">
              <a:off x="7805739" y="5553102"/>
              <a:ext cx="76200" cy="762000"/>
            </a:xfrm>
            <a:prstGeom prst="line">
              <a:avLst/>
            </a:prstGeom>
            <a:noFill/>
            <a:ln w="38100" cap="sq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3" name="Line 75"/>
            <p:cNvSpPr>
              <a:spLocks noChangeShapeType="1"/>
            </p:cNvSpPr>
            <p:nvPr/>
          </p:nvSpPr>
          <p:spPr bwMode="auto">
            <a:xfrm flipH="1" flipV="1">
              <a:off x="7537452" y="5559452"/>
              <a:ext cx="725487" cy="755650"/>
            </a:xfrm>
            <a:prstGeom prst="line">
              <a:avLst/>
            </a:prstGeom>
            <a:noFill/>
            <a:ln w="38100" cap="sq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4" name="Line 76"/>
            <p:cNvSpPr>
              <a:spLocks noChangeShapeType="1"/>
            </p:cNvSpPr>
            <p:nvPr/>
          </p:nvSpPr>
          <p:spPr bwMode="auto">
            <a:xfrm flipV="1">
              <a:off x="7500939" y="5559452"/>
              <a:ext cx="798513" cy="755650"/>
            </a:xfrm>
            <a:prstGeom prst="line">
              <a:avLst/>
            </a:prstGeom>
            <a:noFill/>
            <a:ln w="38100" cap="sq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5" name="Line 77"/>
            <p:cNvSpPr>
              <a:spLocks noChangeShapeType="1"/>
            </p:cNvSpPr>
            <p:nvPr/>
          </p:nvSpPr>
          <p:spPr bwMode="auto">
            <a:xfrm>
              <a:off x="4718052" y="5559452"/>
              <a:ext cx="3810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6" name="Rectangle 78"/>
            <p:cNvSpPr>
              <a:spLocks noChangeArrowheads="1"/>
            </p:cNvSpPr>
            <p:nvPr/>
          </p:nvSpPr>
          <p:spPr bwMode="auto">
            <a:xfrm>
              <a:off x="4946652" y="5488014"/>
              <a:ext cx="152400" cy="152400"/>
            </a:xfrm>
            <a:prstGeom prst="rect">
              <a:avLst/>
            </a:prstGeom>
            <a:solidFill>
              <a:srgbClr val="CC99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7" name="Rectangle 79"/>
            <p:cNvSpPr>
              <a:spLocks noChangeArrowheads="1"/>
            </p:cNvSpPr>
            <p:nvPr/>
          </p:nvSpPr>
          <p:spPr bwMode="auto">
            <a:xfrm>
              <a:off x="5327652" y="5483252"/>
              <a:ext cx="152400" cy="152400"/>
            </a:xfrm>
            <a:prstGeom prst="rect">
              <a:avLst/>
            </a:prstGeom>
            <a:solidFill>
              <a:srgbClr val="66FF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8" name="Rectangle 80"/>
            <p:cNvSpPr>
              <a:spLocks noChangeArrowheads="1"/>
            </p:cNvSpPr>
            <p:nvPr/>
          </p:nvSpPr>
          <p:spPr bwMode="auto">
            <a:xfrm>
              <a:off x="5748339" y="5483252"/>
              <a:ext cx="152400" cy="152400"/>
            </a:xfrm>
            <a:prstGeom prst="rect">
              <a:avLst/>
            </a:prstGeom>
            <a:solidFill>
              <a:srgbClr val="00CC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9" name="Rectangle 81"/>
            <p:cNvSpPr>
              <a:spLocks noChangeArrowheads="1"/>
            </p:cNvSpPr>
            <p:nvPr/>
          </p:nvSpPr>
          <p:spPr bwMode="auto">
            <a:xfrm>
              <a:off x="6470652" y="5488014"/>
              <a:ext cx="152400" cy="152400"/>
            </a:xfrm>
            <a:prstGeom prst="rect">
              <a:avLst/>
            </a:prstGeom>
            <a:solidFill>
              <a:srgbClr val="FFCC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0" name="Rectangle 82"/>
            <p:cNvSpPr>
              <a:spLocks noChangeArrowheads="1"/>
            </p:cNvSpPr>
            <p:nvPr/>
          </p:nvSpPr>
          <p:spPr bwMode="auto">
            <a:xfrm>
              <a:off x="7461252" y="5483252"/>
              <a:ext cx="152400" cy="152400"/>
            </a:xfrm>
            <a:prstGeom prst="rect">
              <a:avLst/>
            </a:prstGeom>
            <a:solidFill>
              <a:srgbClr val="00FFCC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1" name="Rectangle 83"/>
            <p:cNvSpPr>
              <a:spLocks noChangeArrowheads="1"/>
            </p:cNvSpPr>
            <p:nvPr/>
          </p:nvSpPr>
          <p:spPr bwMode="auto">
            <a:xfrm>
              <a:off x="8223252" y="5483252"/>
              <a:ext cx="152400" cy="152400"/>
            </a:xfrm>
            <a:prstGeom prst="rect">
              <a:avLst/>
            </a:prstGeom>
            <a:solidFill>
              <a:srgbClr val="00FF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2" name="Line 84"/>
            <p:cNvSpPr>
              <a:spLocks noChangeShapeType="1"/>
            </p:cNvSpPr>
            <p:nvPr/>
          </p:nvSpPr>
          <p:spPr bwMode="auto">
            <a:xfrm>
              <a:off x="4718052" y="6321452"/>
              <a:ext cx="3810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3" name="Rectangle 85"/>
            <p:cNvSpPr>
              <a:spLocks noChangeArrowheads="1"/>
            </p:cNvSpPr>
            <p:nvPr/>
          </p:nvSpPr>
          <p:spPr bwMode="auto">
            <a:xfrm>
              <a:off x="4794252" y="6245252"/>
              <a:ext cx="152400" cy="152400"/>
            </a:xfrm>
            <a:prstGeom prst="rect">
              <a:avLst/>
            </a:prstGeom>
            <a:solidFill>
              <a:srgbClr val="CC99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4" name="Rectangle 86"/>
            <p:cNvSpPr>
              <a:spLocks noChangeArrowheads="1"/>
            </p:cNvSpPr>
            <p:nvPr/>
          </p:nvSpPr>
          <p:spPr bwMode="auto">
            <a:xfrm>
              <a:off x="5251452" y="6245252"/>
              <a:ext cx="152400" cy="152400"/>
            </a:xfrm>
            <a:prstGeom prst="rect">
              <a:avLst/>
            </a:prstGeom>
            <a:solidFill>
              <a:srgbClr val="66FF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5" name="Rectangle 87"/>
            <p:cNvSpPr>
              <a:spLocks noChangeArrowheads="1"/>
            </p:cNvSpPr>
            <p:nvPr/>
          </p:nvSpPr>
          <p:spPr bwMode="auto">
            <a:xfrm>
              <a:off x="5632452" y="6245252"/>
              <a:ext cx="152400" cy="152400"/>
            </a:xfrm>
            <a:prstGeom prst="rect">
              <a:avLst/>
            </a:prstGeom>
            <a:solidFill>
              <a:srgbClr val="00CC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6" name="Rectangle 88"/>
            <p:cNvSpPr>
              <a:spLocks noChangeArrowheads="1"/>
            </p:cNvSpPr>
            <p:nvPr/>
          </p:nvSpPr>
          <p:spPr bwMode="auto">
            <a:xfrm>
              <a:off x="7461252" y="6245252"/>
              <a:ext cx="152400" cy="152400"/>
            </a:xfrm>
            <a:prstGeom prst="rect">
              <a:avLst/>
            </a:prstGeom>
            <a:solidFill>
              <a:srgbClr val="00FF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7" name="Rectangle 89"/>
            <p:cNvSpPr>
              <a:spLocks noChangeArrowheads="1"/>
            </p:cNvSpPr>
            <p:nvPr/>
          </p:nvSpPr>
          <p:spPr bwMode="auto">
            <a:xfrm>
              <a:off x="8223252" y="6245252"/>
              <a:ext cx="152400" cy="152400"/>
            </a:xfrm>
            <a:prstGeom prst="rect">
              <a:avLst/>
            </a:prstGeom>
            <a:solidFill>
              <a:srgbClr val="00FFCC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8" name="Rectangle 90"/>
            <p:cNvSpPr>
              <a:spLocks noChangeArrowheads="1"/>
            </p:cNvSpPr>
            <p:nvPr/>
          </p:nvSpPr>
          <p:spPr bwMode="auto">
            <a:xfrm>
              <a:off x="7766052" y="6245252"/>
              <a:ext cx="152400" cy="152400"/>
            </a:xfrm>
            <a:prstGeom prst="rect">
              <a:avLst/>
            </a:prstGeom>
            <a:solidFill>
              <a:srgbClr val="FF9933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9" name="Text Box 91"/>
            <p:cNvSpPr txBox="1">
              <a:spLocks noChangeArrowheads="1"/>
            </p:cNvSpPr>
            <p:nvPr/>
          </p:nvSpPr>
          <p:spPr bwMode="auto">
            <a:xfrm>
              <a:off x="8490798" y="5400702"/>
              <a:ext cx="298189" cy="33708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nl-NL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30" name="Rectangle 93"/>
            <p:cNvSpPr>
              <a:spLocks noChangeArrowheads="1"/>
            </p:cNvSpPr>
            <p:nvPr/>
          </p:nvSpPr>
          <p:spPr bwMode="auto">
            <a:xfrm>
              <a:off x="6053139" y="5488014"/>
              <a:ext cx="152400" cy="152400"/>
            </a:xfrm>
            <a:prstGeom prst="rect">
              <a:avLst/>
            </a:prstGeom>
            <a:solidFill>
              <a:srgbClr val="FF3399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31" name="Rectangle 94"/>
            <p:cNvSpPr>
              <a:spLocks noChangeArrowheads="1"/>
            </p:cNvSpPr>
            <p:nvPr/>
          </p:nvSpPr>
          <p:spPr bwMode="auto">
            <a:xfrm>
              <a:off x="6281739" y="5484839"/>
              <a:ext cx="152400" cy="152400"/>
            </a:xfrm>
            <a:prstGeom prst="rect">
              <a:avLst/>
            </a:prstGeom>
            <a:solidFill>
              <a:srgbClr val="FFCC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32" name="Rectangle 95"/>
            <p:cNvSpPr>
              <a:spLocks noChangeArrowheads="1"/>
            </p:cNvSpPr>
            <p:nvPr/>
          </p:nvSpPr>
          <p:spPr bwMode="auto">
            <a:xfrm>
              <a:off x="7729539" y="5481664"/>
              <a:ext cx="152400" cy="152400"/>
            </a:xfrm>
            <a:prstGeom prst="rect">
              <a:avLst/>
            </a:prstGeom>
            <a:solidFill>
              <a:srgbClr val="FF9933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6967539" y="5480077"/>
              <a:ext cx="152400" cy="152400"/>
            </a:xfrm>
            <a:prstGeom prst="rect">
              <a:avLst/>
            </a:prstGeom>
            <a:solidFill>
              <a:srgbClr val="FFFFCC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34" name="Rectangle 97"/>
            <p:cNvSpPr>
              <a:spLocks noChangeArrowheads="1"/>
            </p:cNvSpPr>
            <p:nvPr/>
          </p:nvSpPr>
          <p:spPr bwMode="auto">
            <a:xfrm>
              <a:off x="6778627" y="5476902"/>
              <a:ext cx="152400" cy="152400"/>
            </a:xfrm>
            <a:prstGeom prst="rect">
              <a:avLst/>
            </a:prstGeom>
            <a:solidFill>
              <a:srgbClr val="FFFFCC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35" name="Rectangle 98"/>
            <p:cNvSpPr>
              <a:spLocks noChangeArrowheads="1"/>
            </p:cNvSpPr>
            <p:nvPr/>
          </p:nvSpPr>
          <p:spPr bwMode="auto">
            <a:xfrm>
              <a:off x="7272339" y="5484839"/>
              <a:ext cx="152400" cy="152400"/>
            </a:xfrm>
            <a:prstGeom prst="rect">
              <a:avLst/>
            </a:prstGeom>
            <a:solidFill>
              <a:srgbClr val="FFFF99"/>
            </a:solidFill>
            <a:ln w="31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36" name="Rectangle 99"/>
            <p:cNvSpPr>
              <a:spLocks noChangeArrowheads="1"/>
            </p:cNvSpPr>
            <p:nvPr/>
          </p:nvSpPr>
          <p:spPr bwMode="auto">
            <a:xfrm>
              <a:off x="5900739" y="6248427"/>
              <a:ext cx="152400" cy="152400"/>
            </a:xfrm>
            <a:prstGeom prst="rect">
              <a:avLst/>
            </a:prstGeom>
            <a:solidFill>
              <a:srgbClr val="FFCC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37" name="Rectangle 100"/>
            <p:cNvSpPr>
              <a:spLocks noChangeArrowheads="1"/>
            </p:cNvSpPr>
            <p:nvPr/>
          </p:nvSpPr>
          <p:spPr bwMode="auto">
            <a:xfrm>
              <a:off x="6434139" y="6238902"/>
              <a:ext cx="152400" cy="152400"/>
            </a:xfrm>
            <a:prstGeom prst="rect">
              <a:avLst/>
            </a:prstGeom>
            <a:solidFill>
              <a:srgbClr val="FFFFCC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38" name="Rectangle 101"/>
            <p:cNvSpPr>
              <a:spLocks noChangeArrowheads="1"/>
            </p:cNvSpPr>
            <p:nvPr/>
          </p:nvSpPr>
          <p:spPr bwMode="auto">
            <a:xfrm>
              <a:off x="6169027" y="6235727"/>
              <a:ext cx="152400" cy="152400"/>
            </a:xfrm>
            <a:prstGeom prst="rect">
              <a:avLst/>
            </a:prstGeom>
            <a:solidFill>
              <a:srgbClr val="FFFFCC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39" name="Rectangle 102"/>
            <p:cNvSpPr>
              <a:spLocks noChangeArrowheads="1"/>
            </p:cNvSpPr>
            <p:nvPr/>
          </p:nvSpPr>
          <p:spPr bwMode="auto">
            <a:xfrm>
              <a:off x="6738939" y="6238902"/>
              <a:ext cx="152400" cy="152400"/>
            </a:xfrm>
            <a:prstGeom prst="rect">
              <a:avLst/>
            </a:prstGeom>
            <a:solidFill>
              <a:srgbClr val="FFFF99"/>
            </a:solidFill>
            <a:ln w="63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40" name="Rectangle 103"/>
            <p:cNvSpPr>
              <a:spLocks noChangeArrowheads="1"/>
            </p:cNvSpPr>
            <p:nvPr/>
          </p:nvSpPr>
          <p:spPr bwMode="auto">
            <a:xfrm>
              <a:off x="7043739" y="6238902"/>
              <a:ext cx="152400" cy="152400"/>
            </a:xfrm>
            <a:prstGeom prst="rect">
              <a:avLst/>
            </a:prstGeom>
            <a:solidFill>
              <a:srgbClr val="FF3399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41" name="Text Box 91"/>
            <p:cNvSpPr txBox="1">
              <a:spLocks noChangeArrowheads="1"/>
            </p:cNvSpPr>
            <p:nvPr/>
          </p:nvSpPr>
          <p:spPr bwMode="auto">
            <a:xfrm>
              <a:off x="8511171" y="6130430"/>
              <a:ext cx="296337" cy="33708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nl-NL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2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07" y="1233301"/>
            <a:ext cx="2929339" cy="3798692"/>
          </a:xfrm>
          <a:prstGeom prst="rect">
            <a:avLst/>
          </a:prstGeom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32" y="1572153"/>
            <a:ext cx="4542824" cy="44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3689873" y="3910379"/>
            <a:ext cx="5230073" cy="24294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Gene colinearity &amp; genome organization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48" name="TextBox 47"/>
          <p:cNvSpPr txBox="1"/>
          <p:nvPr/>
        </p:nvSpPr>
        <p:spPr>
          <a:xfrm>
            <a:off x="381000" y="123330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WGDotplot</a:t>
            </a:r>
            <a:endParaRPr lang="nl-BE" dirty="0"/>
          </a:p>
        </p:txBody>
      </p:sp>
      <p:grpSp>
        <p:nvGrpSpPr>
          <p:cNvPr id="49" name="Group 48"/>
          <p:cNvGrpSpPr/>
          <p:nvPr/>
        </p:nvGrpSpPr>
        <p:grpSpPr>
          <a:xfrm>
            <a:off x="3813042" y="3946843"/>
            <a:ext cx="5106904" cy="2142420"/>
            <a:chOff x="3706362" y="1249363"/>
            <a:chExt cx="5106904" cy="21424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362" y="1567299"/>
              <a:ext cx="5106904" cy="1824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3706362" y="1249363"/>
              <a:ext cx="1949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Multiplicon Viewer</a:t>
              </a:r>
              <a:endParaRPr lang="nl-BE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4787956" y="2853109"/>
            <a:ext cx="19011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0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Gene colinearity &amp; genome organization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51" name="TextBox 50"/>
          <p:cNvSpPr txBox="1"/>
          <p:nvPr/>
        </p:nvSpPr>
        <p:spPr>
          <a:xfrm>
            <a:off x="2860709" y="1118802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Synteny Plot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09" y="1606066"/>
            <a:ext cx="6085789" cy="303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5320" y="5364480"/>
            <a:ext cx="5919159" cy="3733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85" y="1339847"/>
            <a:ext cx="1697322" cy="40246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095592" y="2748833"/>
            <a:ext cx="17052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duplication types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66655" cy="4343399"/>
          </a:xfrm>
        </p:spPr>
        <p:txBody>
          <a:bodyPr/>
          <a:lstStyle/>
          <a:p>
            <a:r>
              <a:rPr lang="en-US" sz="2400" dirty="0"/>
              <a:t>Large-scale</a:t>
            </a:r>
          </a:p>
          <a:p>
            <a:pPr lvl="1"/>
            <a:r>
              <a:rPr lang="en-US" sz="2400" dirty="0"/>
              <a:t>Whole genome</a:t>
            </a:r>
          </a:p>
          <a:p>
            <a:pPr lvl="1"/>
            <a:r>
              <a:rPr lang="en-US" sz="2400" dirty="0"/>
              <a:t>Chromosome</a:t>
            </a:r>
          </a:p>
          <a:p>
            <a:pPr lvl="1"/>
            <a:endParaRPr lang="en-US" sz="2400" dirty="0"/>
          </a:p>
          <a:p>
            <a:r>
              <a:rPr lang="en-US" sz="2400" dirty="0"/>
              <a:t>Small-scale</a:t>
            </a:r>
          </a:p>
          <a:p>
            <a:pPr lvl="1"/>
            <a:r>
              <a:rPr lang="en-US" sz="2400" dirty="0"/>
              <a:t>Tandem </a:t>
            </a:r>
          </a:p>
          <a:p>
            <a:pPr lvl="1"/>
            <a:r>
              <a:rPr lang="en-US" sz="2400" dirty="0"/>
              <a:t>TE-mediated</a:t>
            </a:r>
          </a:p>
          <a:p>
            <a:pPr lvl="1"/>
            <a:r>
              <a:rPr lang="en-US" sz="2400" dirty="0" err="1"/>
              <a:t>Retroduplication</a:t>
            </a:r>
            <a:endParaRPr lang="nl-B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6</a:t>
            </a:fld>
            <a:endParaRPr lang="nl-BE"/>
          </a:p>
        </p:txBody>
      </p:sp>
      <p:pic>
        <p:nvPicPr>
          <p:cNvPr id="1030" name="Picture 6" descr="http://www.plantphysiol.org/content/plantphysiol/171/4/2294/F2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06" y="1554163"/>
            <a:ext cx="3732603" cy="51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Tandem gene organization </a:t>
            </a:r>
            <a:r>
              <a:rPr lang="nl-BE" dirty="0"/>
              <a:t>Zm00001d017741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655320" y="5364480"/>
            <a:ext cx="5919159" cy="3733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5" y="1554163"/>
            <a:ext cx="7961755" cy="46092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7396" y="2603500"/>
            <a:ext cx="5904554" cy="4064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65800" y="2120900"/>
            <a:ext cx="241300" cy="552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B-UGent Center for Plant Systems Biology_4-3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6ACBA5E-3A25-4A34-A43E-B5735477C2B2}" vid="{DC177829-E576-4970-8B66-A20C24F48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VIB-UGent Center for Plant Systems Biology_4-3</Template>
  <TotalTime>8532</TotalTime>
  <Words>122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Corbel</vt:lpstr>
      <vt:lpstr>Arial</vt:lpstr>
      <vt:lpstr>Calibri Light</vt:lpstr>
      <vt:lpstr>Calibri</vt:lpstr>
      <vt:lpstr>VIB-UGent Center for Plant Systems Biology_4-3</vt:lpstr>
      <vt:lpstr>Functional Plant Bioinformatics</vt:lpstr>
      <vt:lpstr>Exploiting cross-species genome information</vt:lpstr>
      <vt:lpstr>Gene colinearity &amp; genome organization</vt:lpstr>
      <vt:lpstr>Gene colinearity &amp; genome organization</vt:lpstr>
      <vt:lpstr>Gene colinearity &amp; genome organization</vt:lpstr>
      <vt:lpstr>Gene duplication types</vt:lpstr>
      <vt:lpstr>Tandem gene organization Zm00001d017741</vt:lpstr>
    </vt:vector>
  </TitlesOfParts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mibel</dc:creator>
  <cp:lastModifiedBy>mibel</cp:lastModifiedBy>
  <cp:revision>105</cp:revision>
  <cp:lastPrinted>2017-05-09T14:43:32Z</cp:lastPrinted>
  <dcterms:created xsi:type="dcterms:W3CDTF">2017-05-04T12:39:53Z</dcterms:created>
  <dcterms:modified xsi:type="dcterms:W3CDTF">2026-05-05T13:51:44Z</dcterms:modified>
</cp:coreProperties>
</file>