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89" r:id="rId3"/>
    <p:sldId id="270" r:id="rId4"/>
    <p:sldId id="272" r:id="rId5"/>
    <p:sldId id="277" r:id="rId6"/>
    <p:sldId id="273" r:id="rId7"/>
    <p:sldId id="271" r:id="rId8"/>
    <p:sldId id="274" r:id="rId9"/>
    <p:sldId id="278" r:id="rId10"/>
    <p:sldId id="292" r:id="rId11"/>
    <p:sldId id="291" r:id="rId12"/>
    <p:sldId id="293" r:id="rId13"/>
    <p:sldId id="295" r:id="rId14"/>
    <p:sldId id="296" r:id="rId15"/>
    <p:sldId id="290" r:id="rId16"/>
    <p:sldId id="285" r:id="rId17"/>
  </p:sldIdLst>
  <p:sldSz cx="9144000" cy="6858000" type="screen4x3"/>
  <p:notesSz cx="6797675" cy="9926638"/>
  <p:embeddedFontLst>
    <p:embeddedFont>
      <p:font typeface="Corbel" panose="020B050302020402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9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bel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341"/>
    <a:srgbClr val="1B2944"/>
    <a:srgbClr val="7C7C7C"/>
    <a:srgbClr val="582E86"/>
    <a:srgbClr val="109E9A"/>
    <a:srgbClr val="38A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2" autoAdjust="0"/>
    <p:restoredTop sz="88358" autoAdjust="0"/>
  </p:normalViewPr>
  <p:slideViewPr>
    <p:cSldViewPr snapToGrid="0" snapToObjects="1">
      <p:cViewPr varScale="1">
        <p:scale>
          <a:sx n="116" d="100"/>
          <a:sy n="116" d="100"/>
        </p:scale>
        <p:origin x="1212" y="102"/>
      </p:cViewPr>
      <p:guideLst>
        <p:guide orient="horz" pos="2160"/>
        <p:guide pos="2880"/>
        <p:guide orient="horz" pos="9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50" d="100"/>
          <a:sy n="50" d="100"/>
        </p:scale>
        <p:origin x="-2934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9B66B-4677-42D6-8550-9EF373973CA1}" type="datetimeFigureOut">
              <a:rPr lang="nl-BE" smtClean="0"/>
              <a:t>6/05/2026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9713C-F03C-43B0-B9C7-68776B782B0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5800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C128F-AFEE-4890-85B2-1F48215E6BEA}" type="datetimeFigureOut">
              <a:rPr lang="nl-BE" smtClean="0"/>
              <a:t>6/05/2026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F9E79-600B-4EBD-ACB4-5FFB84038D1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478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F9E79-600B-4EBD-ACB4-5FFB84038D1C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3898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Could be removed I think</a:t>
            </a:r>
            <a:endParaRPr lang="nl-B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F9E79-600B-4EBD-ACB4-5FFB84038D1C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420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8532" y="2534925"/>
            <a:ext cx="7772400" cy="1470025"/>
          </a:xfrm>
        </p:spPr>
        <p:txBody>
          <a:bodyPr>
            <a:noAutofit/>
          </a:bodyPr>
          <a:lstStyle>
            <a:lvl1pPr algn="l">
              <a:defRPr sz="4800" cap="none" baseline="0">
                <a:solidFill>
                  <a:srgbClr val="FFFFFF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6400800" cy="118164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FFFFFF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998140" y="5933243"/>
            <a:ext cx="2048933" cy="31375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nl-BE" dirty="0"/>
              <a:t>Date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73478" y="6388827"/>
            <a:ext cx="3273595" cy="326496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BE" dirty="0"/>
              <a:t>Presenter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733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29400" y="6453188"/>
            <a:ext cx="19050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453188"/>
            <a:ext cx="28956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79388" y="6405563"/>
            <a:ext cx="12954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A3972-89B9-4F19-B2D0-2737E5E4F2A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660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8532" y="2534925"/>
            <a:ext cx="7772400" cy="1470025"/>
          </a:xfrm>
        </p:spPr>
        <p:txBody>
          <a:bodyPr>
            <a:noAutofit/>
          </a:bodyPr>
          <a:lstStyle>
            <a:lvl1pPr algn="l">
              <a:defRPr sz="4800" cap="none" baseline="0">
                <a:solidFill>
                  <a:srgbClr val="1B2944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118532" y="4147626"/>
            <a:ext cx="6400800" cy="1181647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rgbClr val="1B2944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998140" y="5933243"/>
            <a:ext cx="2048933" cy="313759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nl-BE" dirty="0"/>
              <a:t>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73478" y="6388827"/>
            <a:ext cx="3273595" cy="326496"/>
          </a:xfrm>
        </p:spPr>
        <p:txBody>
          <a:bodyPr>
            <a:no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BE" dirty="0"/>
              <a:t>Presenter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845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610" y="2445488"/>
            <a:ext cx="7738646" cy="2200939"/>
          </a:xfrm>
        </p:spPr>
        <p:txBody>
          <a:bodyPr anchor="t" anchorCtr="0">
            <a:noAutofit/>
          </a:bodyPr>
          <a:lstStyle>
            <a:lvl1pPr algn="l">
              <a:defRPr sz="4800" b="1" kern="1500" cap="none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582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200" cap="none" baseline="0">
                <a:solidFill>
                  <a:srgbClr val="1B2944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85968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3pPr>
            <a:lvl4pPr marL="1600200" indent="-228600">
              <a:buClr>
                <a:srgbClr val="1B2944"/>
              </a:buClr>
              <a:buFont typeface="Arial" panose="020B0604020202020204" pitchFamily="34" charset="0"/>
              <a:buChar char="•"/>
              <a:defRPr baseline="0">
                <a:solidFill>
                  <a:srgbClr val="1B2944"/>
                </a:solidFill>
                <a:latin typeface="+mn-lt"/>
              </a:defRPr>
            </a:lvl4pPr>
            <a:lvl5pPr marL="2057400" indent="-228600">
              <a:buClr>
                <a:srgbClr val="1B2944"/>
              </a:buClr>
              <a:buFont typeface="Arial" panose="020B0604020202020204" pitchFamily="34" charset="0"/>
              <a:buChar char="•"/>
              <a:defRPr baseline="0">
                <a:solidFill>
                  <a:srgbClr val="1B2944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351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Subtitel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n-lt"/>
              </a:defRPr>
            </a:lvl1pPr>
          </a:lstStyle>
          <a:p>
            <a:r>
              <a:rPr lang="nl-NL" dirty="0"/>
              <a:t>Headline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53167"/>
            <a:ext cx="8229600" cy="4033002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baseline="0">
                <a:solidFill>
                  <a:srgbClr val="1B2944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455738"/>
            <a:ext cx="8229599" cy="559329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solidFill>
                  <a:srgbClr val="EA6341"/>
                </a:solidFill>
                <a:latin typeface="+mj-lt"/>
              </a:defRPr>
            </a:lvl1pPr>
          </a:lstStyle>
          <a:p>
            <a:pPr lvl="0"/>
            <a:r>
              <a:rPr lang="nl-BE" dirty="0"/>
              <a:t>Subheadline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6992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 - 2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85969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sz="2000"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85969"/>
          </a:xfrm>
        </p:spPr>
        <p:txBody>
          <a:bodyPr>
            <a:noAutofit/>
          </a:bodyPr>
          <a:lstStyle>
            <a:lvl1pPr marL="342900" indent="-342900">
              <a:buClr>
                <a:srgbClr val="EA6341"/>
              </a:buClr>
              <a:buSzPct val="100000"/>
              <a:buFont typeface="Corbel" panose="020B0503020204020204" pitchFamily="34" charset="0"/>
              <a:buChar char="•"/>
              <a:defRPr sz="2800" baseline="0">
                <a:solidFill>
                  <a:srgbClr val="1B2944"/>
                </a:solidFill>
                <a:latin typeface="+mn-lt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2400" baseline="0">
                <a:solidFill>
                  <a:srgbClr val="1B2944"/>
                </a:solidFill>
                <a:latin typeface="+mn-lt"/>
              </a:defRPr>
            </a:lvl2pPr>
            <a:lvl3pPr>
              <a:buClr>
                <a:srgbClr val="1B2944"/>
              </a:buClr>
              <a:defRPr sz="2000" baseline="0">
                <a:solidFill>
                  <a:srgbClr val="1B2944"/>
                </a:solidFill>
                <a:latin typeface="+mn-lt"/>
              </a:defRPr>
            </a:lvl3pPr>
            <a:lvl4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4pPr>
            <a:lvl5pPr>
              <a:buClr>
                <a:srgbClr val="1B2944"/>
              </a:buClr>
              <a:defRPr sz="1800" baseline="0">
                <a:solidFill>
                  <a:srgbClr val="1B2944"/>
                </a:solidFill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88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-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cap="none" baseline="0">
                <a:solidFill>
                  <a:srgbClr val="1B2944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69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3506993" y="6364742"/>
            <a:ext cx="2130014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7FF718FE-0A63-4350-8613-4EA9944B22F5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81959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4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6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3" r:id="rId3"/>
    <p:sldLayoutId id="2147483668" r:id="rId4"/>
    <p:sldLayoutId id="2147483669" r:id="rId5"/>
    <p:sldLayoutId id="2147483664" r:id="rId6"/>
    <p:sldLayoutId id="2147483670" r:id="rId7"/>
    <p:sldLayoutId id="2147483667" r:id="rId8"/>
    <p:sldLayoutId id="2147483671" r:id="rId9"/>
    <p:sldLayoutId id="2147483673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 cap="all" baseline="0">
          <a:solidFill>
            <a:srgbClr val="1B29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A6341"/>
        </a:buClr>
        <a:buFont typeface="Arial" panose="020B0604020202020204" pitchFamily="34" charset="0"/>
        <a:buChar char="•"/>
        <a:defRPr sz="3200" kern="1200">
          <a:solidFill>
            <a:srgbClr val="1B294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rgbClr val="1B294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/>
        <a:buChar char="•"/>
        <a:defRPr sz="2400" kern="1200">
          <a:solidFill>
            <a:srgbClr val="1B294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1B2944"/>
        </a:buClr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Functional Plant Bioinformatics</a:t>
            </a:r>
            <a:endParaRPr lang="nl-B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Genes, gene </a:t>
            </a:r>
            <a:r>
              <a:rPr lang="en-US" dirty="0" smtClean="0"/>
              <a:t>families, </a:t>
            </a:r>
            <a:r>
              <a:rPr lang="en-US" dirty="0"/>
              <a:t>and </a:t>
            </a:r>
            <a:r>
              <a:rPr lang="en-US" dirty="0" smtClean="0"/>
              <a:t>phylogenetics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May 12th, 2026</a:t>
            </a:r>
            <a:endParaRPr lang="nl-BE" dirty="0"/>
          </a:p>
          <a:p>
            <a:endParaRPr lang="nl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73478" y="6247002"/>
            <a:ext cx="3273595" cy="468321"/>
          </a:xfrm>
        </p:spPr>
        <p:txBody>
          <a:bodyPr/>
          <a:lstStyle/>
          <a:p>
            <a:r>
              <a:rPr lang="en-US" dirty="0" err="1"/>
              <a:t>Klaas</a:t>
            </a:r>
            <a:r>
              <a:rPr lang="en-US" dirty="0"/>
              <a:t> </a:t>
            </a:r>
            <a:r>
              <a:rPr lang="en-US" dirty="0" err="1"/>
              <a:t>Vandepoele</a:t>
            </a:r>
            <a:endParaRPr lang="en-US" dirty="0"/>
          </a:p>
          <a:p>
            <a:r>
              <a:rPr lang="en-US" dirty="0" err="1"/>
              <a:t>Michiel</a:t>
            </a:r>
            <a:r>
              <a:rPr lang="en-US" dirty="0"/>
              <a:t> Van </a:t>
            </a:r>
            <a:r>
              <a:rPr lang="en-US" dirty="0" smtClean="0"/>
              <a:t>Bel</a:t>
            </a:r>
            <a:br>
              <a:rPr lang="en-US" dirty="0" smtClean="0"/>
            </a:br>
            <a:r>
              <a:rPr lang="en-US" dirty="0" smtClean="0"/>
              <a:t>Sander </a:t>
            </a:r>
            <a:r>
              <a:rPr lang="en-US" smtClean="0"/>
              <a:t>Thierens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6494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</a:t>
            </a:r>
            <a:r>
              <a:rPr lang="en-US" dirty="0" smtClean="0"/>
              <a:t>Family Page : Gene List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10</a:t>
            </a:fld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81" y="1224793"/>
            <a:ext cx="5850645" cy="352843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611395" y="2989012"/>
            <a:ext cx="3723502" cy="1743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334897" y="2367793"/>
            <a:ext cx="2636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Gene </a:t>
            </a:r>
            <a:r>
              <a:rPr lang="en-US" b="1" u="sng" dirty="0"/>
              <a:t>l</a:t>
            </a:r>
            <a:r>
              <a:rPr lang="en-US" b="1" u="sng" dirty="0" smtClean="0"/>
              <a:t>ist per species</a:t>
            </a:r>
          </a:p>
          <a:p>
            <a:endParaRPr lang="en-US" b="1" u="sng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Use pie-chart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Filter using search</a:t>
            </a:r>
          </a:p>
          <a:p>
            <a:endParaRPr lang="en-US" b="1" u="sng" dirty="0"/>
          </a:p>
          <a:p>
            <a:endParaRPr lang="en-US" b="1" u="sng" dirty="0" smtClean="0"/>
          </a:p>
          <a:p>
            <a:endParaRPr lang="nl-BE" b="1" u="sng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070389" y="3698789"/>
            <a:ext cx="1264508" cy="240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69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family similarity heatmap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11</a:t>
            </a:fld>
            <a:endParaRPr lang="nl-BE"/>
          </a:p>
        </p:txBody>
      </p:sp>
      <p:pic>
        <p:nvPicPr>
          <p:cNvPr id="5122" name="Picture 2" descr="C:\Users\klpoe.LUTHOR\Downloads\cX-heatmap_canva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0"/>
          <a:stretch/>
        </p:blipFill>
        <p:spPr bwMode="auto">
          <a:xfrm>
            <a:off x="3368040" y="1417638"/>
            <a:ext cx="5654040" cy="531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6993" y="1092497"/>
            <a:ext cx="2770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Mini-chromosome maintenance (MCM) protein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01" y="1417638"/>
            <a:ext cx="1523340" cy="3914876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631092" y="3855308"/>
            <a:ext cx="1664043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372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sequence alignment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12</a:t>
            </a:fld>
            <a:endParaRPr lang="nl-B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10" y="1414440"/>
            <a:ext cx="1523340" cy="391487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2439" y="1845275"/>
            <a:ext cx="6134986" cy="338797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842950" y="3608173"/>
            <a:ext cx="73948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000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Phylogenetic trees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13</a:t>
            </a:fld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10" y="1414440"/>
            <a:ext cx="1523340" cy="39148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747" y="2034333"/>
            <a:ext cx="6956267" cy="351237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350258" y="3004166"/>
            <a:ext cx="73948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656901" y="1637574"/>
            <a:ext cx="10798" cy="4682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649606" y="1637574"/>
            <a:ext cx="0" cy="504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699628" y="1655335"/>
            <a:ext cx="0" cy="4864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55970" y="1216301"/>
            <a:ext cx="5536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same tree with different additional information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73577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BE" sz="3200" cap="none" dirty="0"/>
              <a:t>Tree reconciliation</a:t>
            </a:r>
            <a:endParaRPr lang="nl-BE" altLang="nl-BE" sz="3200" cap="none" dirty="0"/>
          </a:p>
        </p:txBody>
      </p:sp>
      <p:sp>
        <p:nvSpPr>
          <p:cNvPr id="1433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nl-BE" sz="2000"/>
              <a:t>The automatic detection of speciation and duplication events using a species tree and gene family tree</a:t>
            </a:r>
            <a:endParaRPr lang="nl-BE" altLang="nl-BE" sz="180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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C66FF"/>
              </a:buClr>
              <a:buSzPct val="75000"/>
              <a:buFont typeface="Wingdings" pitchFamily="2" charset="2"/>
              <a:buChar char="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F4C195A-CEF2-4141-A954-33AA98E295EF}" type="slidenum">
              <a:rPr lang="nl-NL" altLang="nl-BE" sz="1400" smtClean="0">
                <a:solidFill>
                  <a:schemeClr val="bg2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nl-NL" altLang="nl-BE" sz="1400">
              <a:solidFill>
                <a:schemeClr val="bg2"/>
              </a:solidFill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2479041"/>
            <a:ext cx="7104698" cy="3372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071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</a:t>
            </a:r>
            <a:r>
              <a:rPr lang="en-US" dirty="0" smtClean="0"/>
              <a:t>Family Page : Functional Annotation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15</a:t>
            </a:fld>
            <a:endParaRPr lang="nl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34529"/>
            <a:ext cx="7223570" cy="2266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2638" y="3962400"/>
            <a:ext cx="7496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GO-terms are automatically assigned to gene families based 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Enrichment statistics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Fraction of genes in the family with the GO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not mean that ALL genes of the family have that GO term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Multiple families can be annotated with the same GO term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7141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Associated gene families &amp; phylogenetic profiles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16</a:t>
            </a:fld>
            <a:endParaRPr lang="nl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7181"/>
            <a:ext cx="8229600" cy="445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77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Search function &amp; gene identifiers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72032"/>
            <a:ext cx="8229600" cy="4485968"/>
          </a:xfrm>
        </p:spPr>
        <p:txBody>
          <a:bodyPr/>
          <a:lstStyle/>
          <a:p>
            <a:r>
              <a:rPr lang="en-US" dirty="0"/>
              <a:t>Different search functions available</a:t>
            </a:r>
          </a:p>
          <a:p>
            <a:pPr lvl="1"/>
            <a:r>
              <a:rPr lang="en-US" sz="2400" dirty="0"/>
              <a:t>Keyword (gene description, gene symbol)</a:t>
            </a:r>
          </a:p>
          <a:p>
            <a:pPr lvl="2"/>
            <a:r>
              <a:rPr lang="en-US" sz="2000" dirty="0"/>
              <a:t>Try to filter based on (model) species of interest</a:t>
            </a:r>
          </a:p>
          <a:p>
            <a:pPr lvl="2"/>
            <a:r>
              <a:rPr lang="en-US" sz="2000" dirty="0"/>
              <a:t>BUT caveats due to missing gene descriptions</a:t>
            </a:r>
          </a:p>
          <a:p>
            <a:pPr lvl="2"/>
            <a:r>
              <a:rPr lang="en-US" sz="2000" dirty="0"/>
              <a:t>Use “View associated gene families” to summarize </a:t>
            </a:r>
            <a:r>
              <a:rPr lang="en-US" sz="2000" dirty="0" smtClean="0"/>
              <a:t>results</a:t>
            </a:r>
            <a:endParaRPr lang="en-US" dirty="0"/>
          </a:p>
          <a:p>
            <a:pPr lvl="1"/>
            <a:r>
              <a:rPr lang="en-US" sz="2400" dirty="0"/>
              <a:t>Gene Ontology or InterPro</a:t>
            </a:r>
          </a:p>
          <a:p>
            <a:pPr lvl="1"/>
            <a:r>
              <a:rPr lang="en-US" sz="2400" dirty="0" smtClean="0"/>
              <a:t>Accession number or gene identifier</a:t>
            </a:r>
          </a:p>
          <a:p>
            <a:pPr lvl="2"/>
            <a:r>
              <a:rPr lang="en-US" sz="2000" dirty="0" smtClean="0"/>
              <a:t>Both original as PLAZA gene identifier are supported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2</a:t>
            </a:fld>
            <a:endParaRPr lang="nl-B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178739"/>
            <a:ext cx="8135487" cy="82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4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</a:t>
            </a:r>
            <a:r>
              <a:rPr lang="en-US" dirty="0" smtClean="0"/>
              <a:t>Page (A) : </a:t>
            </a:r>
            <a:r>
              <a:rPr lang="en-US" dirty="0"/>
              <a:t>S</a:t>
            </a:r>
            <a:r>
              <a:rPr lang="en-US" dirty="0" smtClean="0"/>
              <a:t>tructural </a:t>
            </a:r>
            <a:r>
              <a:rPr lang="en-US" dirty="0"/>
              <a:t>I</a:t>
            </a:r>
            <a:r>
              <a:rPr lang="en-US" dirty="0" smtClean="0"/>
              <a:t>nformation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3</a:t>
            </a:fld>
            <a:endParaRPr lang="nl-BE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363" y="1188308"/>
            <a:ext cx="8077273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50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</a:t>
            </a:r>
            <a:r>
              <a:rPr lang="en-US" dirty="0" smtClean="0"/>
              <a:t>Page (B) : </a:t>
            </a:r>
            <a:r>
              <a:rPr lang="en-US" dirty="0"/>
              <a:t>F</a:t>
            </a:r>
            <a:r>
              <a:rPr lang="en-US" dirty="0" smtClean="0"/>
              <a:t>unctional Annotations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4</a:t>
            </a:fld>
            <a:endParaRPr lang="nl-B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413" y="1237735"/>
            <a:ext cx="575413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08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</a:t>
            </a:r>
            <a:r>
              <a:rPr lang="en-US" dirty="0" smtClean="0"/>
              <a:t>Page</a:t>
            </a:r>
            <a:r>
              <a:rPr lang="en-US" dirty="0"/>
              <a:t> </a:t>
            </a:r>
            <a:r>
              <a:rPr lang="en-US" dirty="0" smtClean="0"/>
              <a:t>(B) : Functional </a:t>
            </a:r>
            <a:r>
              <a:rPr lang="en-US" dirty="0"/>
              <a:t>A</a:t>
            </a:r>
            <a:r>
              <a:rPr lang="en-US" dirty="0" smtClean="0"/>
              <a:t>nnotations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5</a:t>
            </a:fld>
            <a:endParaRPr lang="nl-BE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535" y="1417638"/>
            <a:ext cx="8229600" cy="423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5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</a:t>
            </a:r>
            <a:r>
              <a:rPr lang="en-US" dirty="0" smtClean="0"/>
              <a:t>Page  (C) : Toolbar</a:t>
            </a:r>
            <a:endParaRPr lang="nl-B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407" y="1600200"/>
            <a:ext cx="1840894" cy="44862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6</a:t>
            </a:fld>
            <a:endParaRPr lang="nl-BE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235" y="4027799"/>
            <a:ext cx="2339864" cy="233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>
            <a:endCxn id="11" idx="1"/>
          </p:cNvCxnSpPr>
          <p:nvPr/>
        </p:nvCxnSpPr>
        <p:spPr>
          <a:xfrm>
            <a:off x="2273643" y="4530811"/>
            <a:ext cx="4455592" cy="6654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6993" y="3342206"/>
            <a:ext cx="2990894" cy="1130598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endCxn id="21" idx="1"/>
          </p:cNvCxnSpPr>
          <p:nvPr/>
        </p:nvCxnSpPr>
        <p:spPr>
          <a:xfrm flipV="1">
            <a:off x="1729946" y="2575087"/>
            <a:ext cx="4489622" cy="3563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568" y="1865975"/>
            <a:ext cx="2293994" cy="1418224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endCxn id="16" idx="1"/>
          </p:cNvCxnSpPr>
          <p:nvPr/>
        </p:nvCxnSpPr>
        <p:spPr>
          <a:xfrm flipV="1">
            <a:off x="2543301" y="3907505"/>
            <a:ext cx="963692" cy="2705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0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Homology &amp; gene families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7</a:t>
            </a:fld>
            <a:endParaRPr lang="nl-BE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nl-BE" sz="2400" dirty="0">
                <a:solidFill>
                  <a:srgbClr val="EA6341"/>
                </a:solidFill>
              </a:rPr>
              <a:t>Homology </a:t>
            </a:r>
            <a:r>
              <a:rPr lang="en-US" altLang="nl-BE" sz="2400" dirty="0"/>
              <a:t>= shared ancestral common origin</a:t>
            </a:r>
          </a:p>
          <a:p>
            <a:pPr eaLnBrk="1" hangingPunct="1"/>
            <a:r>
              <a:rPr lang="en-US" altLang="nl-BE" sz="2400" dirty="0"/>
              <a:t>Inferred based on:</a:t>
            </a:r>
          </a:p>
          <a:p>
            <a:pPr lvl="1" eaLnBrk="1" hangingPunct="1"/>
            <a:r>
              <a:rPr lang="en-US" altLang="nl-BE" sz="2000" dirty="0">
                <a:solidFill>
                  <a:srgbClr val="EA6341"/>
                </a:solidFill>
              </a:rPr>
              <a:t>Sequence similarity</a:t>
            </a:r>
          </a:p>
          <a:p>
            <a:pPr lvl="1" eaLnBrk="1" hangingPunct="1"/>
            <a:r>
              <a:rPr lang="en-US" altLang="nl-BE" sz="2000" dirty="0"/>
              <a:t>Similar </a:t>
            </a:r>
            <a:r>
              <a:rPr lang="en-US" altLang="nl-BE" sz="2000" dirty="0">
                <a:solidFill>
                  <a:srgbClr val="EA6341"/>
                </a:solidFill>
              </a:rPr>
              <a:t>(multi-) protein domain</a:t>
            </a:r>
            <a:r>
              <a:rPr lang="en-US" altLang="nl-BE" sz="2000" dirty="0"/>
              <a:t> composition and organization</a:t>
            </a:r>
          </a:p>
          <a:p>
            <a:pPr eaLnBrk="1" hangingPunct="1"/>
            <a:r>
              <a:rPr lang="en-US" altLang="nl-BE" sz="2400" dirty="0"/>
              <a:t>So sequence similarity means homology?</a:t>
            </a:r>
          </a:p>
          <a:p>
            <a:pPr lvl="1" eaLnBrk="1" hangingPunct="1"/>
            <a:r>
              <a:rPr lang="en-US" altLang="nl-BE" sz="2000" dirty="0" smtClean="0">
                <a:solidFill>
                  <a:srgbClr val="EA6341"/>
                </a:solidFill>
              </a:rPr>
              <a:t>No</a:t>
            </a:r>
            <a:r>
              <a:rPr lang="en-US" altLang="nl-BE" sz="2000" dirty="0">
                <a:solidFill>
                  <a:schemeClr val="accent3"/>
                </a:solidFill>
              </a:rPr>
              <a:t>!</a:t>
            </a:r>
            <a:r>
              <a:rPr lang="en-US" altLang="nl-BE" sz="2000" dirty="0" smtClean="0"/>
              <a:t> </a:t>
            </a:r>
            <a:r>
              <a:rPr lang="en-US" altLang="nl-BE" sz="2000" dirty="0"/>
              <a:t>I</a:t>
            </a:r>
            <a:r>
              <a:rPr lang="en-US" altLang="nl-BE" sz="2000" dirty="0" smtClean="0"/>
              <a:t>t </a:t>
            </a:r>
            <a:r>
              <a:rPr lang="en-US" altLang="nl-BE" sz="2000" dirty="0"/>
              <a:t>depends</a:t>
            </a:r>
            <a:r>
              <a:rPr lang="en-US" altLang="nl-BE" sz="2000" dirty="0" smtClean="0"/>
              <a:t>!</a:t>
            </a:r>
          </a:p>
          <a:p>
            <a:pPr marL="0" indent="0">
              <a:buNone/>
            </a:pPr>
            <a:endParaRPr lang="en-US" altLang="nl-BE" sz="2400" dirty="0" smtClean="0"/>
          </a:p>
          <a:p>
            <a:pPr marL="0" indent="0">
              <a:buNone/>
            </a:pPr>
            <a:r>
              <a:rPr lang="en-US" altLang="nl-BE" sz="2400" b="1" dirty="0" smtClean="0"/>
              <a:t>PLAZA</a:t>
            </a:r>
          </a:p>
          <a:p>
            <a:pPr marL="0" indent="0">
              <a:buNone/>
            </a:pPr>
            <a:r>
              <a:rPr lang="en-US" altLang="nl-BE" sz="2400" b="1" dirty="0" smtClean="0">
                <a:sym typeface="Wingdings" panose="05000000000000000000" pitchFamily="2" charset="2"/>
              </a:rPr>
              <a:t> </a:t>
            </a:r>
            <a:r>
              <a:rPr lang="en-US" altLang="nl-BE" sz="2400" dirty="0" smtClean="0">
                <a:sym typeface="Wingdings" panose="05000000000000000000" pitchFamily="2" charset="2"/>
              </a:rPr>
              <a:t>Automatically cluster homologous genes into gene families</a:t>
            </a:r>
            <a:endParaRPr lang="en-US" altLang="nl-BE" sz="2400" b="1" dirty="0"/>
          </a:p>
        </p:txBody>
      </p:sp>
    </p:spTree>
    <p:extLst>
      <p:ext uri="{BB962C8B-B14F-4D97-AF65-F5344CB8AC3E}">
        <p14:creationId xmlns:p14="http://schemas.microsoft.com/office/powerpoint/2010/main" val="704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8</a:t>
            </a:fld>
            <a:endParaRPr lang="nl-BE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16200000">
            <a:off x="-205549" y="2798882"/>
            <a:ext cx="19303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Char char=""/>
              <a:defRPr sz="3000">
                <a:solidFill>
                  <a:schemeClr val="tx2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CC66FF"/>
              </a:buClr>
              <a:buSzPct val="75000"/>
              <a:buFont typeface="Wingdings" pitchFamily="2" charset="2"/>
              <a:buChar char=""/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nl-BE" sz="1800" dirty="0">
                <a:latin typeface="+mn-lt"/>
              </a:rPr>
              <a:t>Sequences (~taxa)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AE19F9A-6962-48E2-960E-37CFE463DC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38194"/>
            <a:ext cx="8229600" cy="400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data axis in PLAZA: Gene Families</a:t>
            </a:r>
            <a:endParaRPr lang="nl-BE" dirty="0"/>
          </a:p>
        </p:txBody>
      </p:sp>
      <p:sp>
        <p:nvSpPr>
          <p:cNvPr id="10" name="Rectangle 9"/>
          <p:cNvSpPr/>
          <p:nvPr/>
        </p:nvSpPr>
        <p:spPr>
          <a:xfrm>
            <a:off x="944285" y="2018380"/>
            <a:ext cx="7219412" cy="965168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849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</a:t>
            </a:r>
            <a:r>
              <a:rPr lang="en-US" dirty="0" smtClean="0"/>
              <a:t>Family Page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FF718FE-0A63-4350-8613-4EA9944B22F5}" type="slidenum">
              <a:rPr lang="nl-BE" smtClean="0"/>
              <a:pPr/>
              <a:t>9</a:t>
            </a:fld>
            <a:endParaRPr lang="nl-B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51" y="1317072"/>
            <a:ext cx="6799239" cy="408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B-UGent Center for Plant Systems Biology_4-3">
  <a:themeElements>
    <a:clrScheme name="VIB Colours">
      <a:dk1>
        <a:srgbClr val="1B2944"/>
      </a:dk1>
      <a:lt1>
        <a:sysClr val="window" lastClr="FFFFFF"/>
      </a:lt1>
      <a:dk2>
        <a:srgbClr val="1B2944"/>
      </a:dk2>
      <a:lt2>
        <a:srgbClr val="FFFFFF"/>
      </a:lt2>
      <a:accent1>
        <a:srgbClr val="5DB7B1"/>
      </a:accent1>
      <a:accent2>
        <a:srgbClr val="5A2A82"/>
      </a:accent2>
      <a:accent3>
        <a:srgbClr val="FF681E"/>
      </a:accent3>
      <a:accent4>
        <a:srgbClr val="1B2944"/>
      </a:accent4>
      <a:accent5>
        <a:srgbClr val="7C7C7C"/>
      </a:accent5>
      <a:accent6>
        <a:srgbClr val="FFFFFF"/>
      </a:accent6>
      <a:hlink>
        <a:srgbClr val="5DB7B1"/>
      </a:hlink>
      <a:folHlink>
        <a:srgbClr val="5DB7B1"/>
      </a:folHlink>
    </a:clrScheme>
    <a:fontScheme name="VIB Them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4" id="{86ACBA5E-3A25-4A34-A43E-B5735477C2B2}" vid="{DC177829-E576-4970-8B66-A20C24F481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VIB-UGent Center for Plant Systems Biology_4-3</Template>
  <TotalTime>8761</TotalTime>
  <Words>309</Words>
  <Application>Microsoft Office PowerPoint</Application>
  <PresentationFormat>On-screen Show (4:3)</PresentationFormat>
  <Paragraphs>71</Paragraphs>
  <Slides>16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Corbel</vt:lpstr>
      <vt:lpstr>Arial</vt:lpstr>
      <vt:lpstr>Calibri Light</vt:lpstr>
      <vt:lpstr>Calibri</vt:lpstr>
      <vt:lpstr>Wingdings</vt:lpstr>
      <vt:lpstr>VIB-UGent Center for Plant Systems Biology_4-3</vt:lpstr>
      <vt:lpstr>Functional Plant Bioinformatics</vt:lpstr>
      <vt:lpstr>Search function &amp; gene identifiers</vt:lpstr>
      <vt:lpstr>Gene Page (A) : Structural Information</vt:lpstr>
      <vt:lpstr>Gene Page (B) : Functional Annotations</vt:lpstr>
      <vt:lpstr>Gene Page (B) : Functional Annotations</vt:lpstr>
      <vt:lpstr>Gene Page  (C) : Toolbar</vt:lpstr>
      <vt:lpstr>Homology &amp; gene families</vt:lpstr>
      <vt:lpstr>Different data axis in PLAZA: Gene Families</vt:lpstr>
      <vt:lpstr>Gene Family Page </vt:lpstr>
      <vt:lpstr>Gene Family Page : Gene List </vt:lpstr>
      <vt:lpstr>Gene family similarity heatmap</vt:lpstr>
      <vt:lpstr>Multiple sequence alignment</vt:lpstr>
      <vt:lpstr>Phylogenetic trees</vt:lpstr>
      <vt:lpstr>Tree reconciliation</vt:lpstr>
      <vt:lpstr>Gene Family Page : Functional Annotation</vt:lpstr>
      <vt:lpstr>Associated gene families &amp; phylogenetic profiles</vt:lpstr>
    </vt:vector>
  </TitlesOfParts>
  <Company>Universiteit 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mibel</dc:creator>
  <cp:lastModifiedBy>mibel</cp:lastModifiedBy>
  <cp:revision>119</cp:revision>
  <cp:lastPrinted>2017-05-09T14:43:32Z</cp:lastPrinted>
  <dcterms:created xsi:type="dcterms:W3CDTF">2017-05-04T12:39:53Z</dcterms:created>
  <dcterms:modified xsi:type="dcterms:W3CDTF">2026-05-06T09:35:51Z</dcterms:modified>
</cp:coreProperties>
</file>