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13.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notesSlides/notesSlide12.xml" ContentType="application/vnd.openxmlformats-officedocument.presentationml.notes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howSpecialPlsOnTitleSld="0">
  <p:sldMasterIdLst>
    <p:sldMasterId id="2147483648" r:id="rId1"/>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797675" cy="9926638"/>
  <p:defaultTextStyle>
    <a:defPPr>
      <a:defRPr lang="nl-NL"/>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p:cViewPr varScale="1">
        <p:scale>
          <a:sx n="116" d="100"/>
          <a:sy n="116" d="100"/>
        </p:scale>
        <p:origin x="528" y="102"/>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esProps" Target="presProps.xml" /><Relationship Id="rId19" Type="http://schemas.openxmlformats.org/officeDocument/2006/relationships/tableStyles" Target="tableStyles.xml" /><Relationship Id="rId20"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nl-BE"/>
          </a:p>
        </p:txBody>
      </p:sp>
      <p:sp>
        <p:nvSpPr>
          <p:cNvPr id="3" name="Date Placeholder 2"/>
          <p:cNvSpPr>
            <a:spLocks noGrp="1"/>
          </p:cNvSpPr>
          <p:nvPr>
            <p:ph type="dt" idx="1"/>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454C128F-AFEE-4890-85B2-1F48215E6BEA}" type="datetimeFigureOut">
              <a:rPr lang="nl-BE"/>
              <a:t>6/05/2026</a:t>
            </a:fld>
            <a:endParaRPr lang="nl-BE"/>
          </a:p>
        </p:txBody>
      </p:sp>
      <p:sp>
        <p:nvSpPr>
          <p:cNvPr id="4" name="Slide Image Placeholder 3"/>
          <p:cNvSpPr>
            <a:spLocks noChangeAspect="1" noGrp="1" noRot="1"/>
          </p:cNvSpPr>
          <p:nvPr>
            <p:ph type="sldImg" idx="2"/>
          </p:nvPr>
        </p:nvSpPr>
        <p:spPr bwMode="auto">
          <a:xfrm>
            <a:off x="1166813" y="1241425"/>
            <a:ext cx="4464050" cy="3349625"/>
          </a:xfrm>
          <a:prstGeom prst="rect">
            <a:avLst/>
          </a:prstGeom>
          <a:noFill/>
          <a:ln w="12700">
            <a:solidFill>
              <a:prstClr val="black"/>
            </a:solidFill>
          </a:ln>
        </p:spPr>
        <p:txBody>
          <a:bodyPr vert="horz" lIns="91440" tIns="45720" rIns="91440" bIns="45720" rtlCol="0" anchor="ctr"/>
          <a:lstStyle/>
          <a:p>
            <a:pPr>
              <a:defRPr/>
            </a:pPr>
            <a:endParaRPr lang="nl-BE"/>
          </a:p>
        </p:txBody>
      </p:sp>
      <p:sp>
        <p:nvSpPr>
          <p:cNvPr id="5" name="Notes Placeholder 4"/>
          <p:cNvSpPr>
            <a:spLocks noGrp="1"/>
          </p:cNvSpPr>
          <p:nvPr>
            <p:ph type="body" sz="quarter" idx="3"/>
          </p:nvPr>
        </p:nvSpPr>
        <p:spPr bwMode="auto">
          <a:xfrm>
            <a:off x="679768" y="4777194"/>
            <a:ext cx="5438140" cy="3908614"/>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nl-BE"/>
          </a:p>
        </p:txBody>
      </p:sp>
      <p:sp>
        <p:nvSpPr>
          <p:cNvPr id="6" name="Footer Placeholder 5"/>
          <p:cNvSpPr>
            <a:spLocks noGrp="1"/>
          </p:cNvSpPr>
          <p:nvPr>
            <p:ph type="ftr" sz="quarter" idx="4"/>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nl-BE"/>
          </a:p>
        </p:txBody>
      </p:sp>
      <p:sp>
        <p:nvSpPr>
          <p:cNvPr id="7" name="Slide Number Placeholder 6"/>
          <p:cNvSpPr>
            <a:spLocks noGrp="1"/>
          </p:cNvSpPr>
          <p:nvPr>
            <p:ph type="sldNum" sz="quarter" idx="5"/>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CF1F9E79-600B-4EBD-ACB4-5FFB84038D1C}" type="slidenum">
              <a:rPr lang="nl-BE"/>
              <a:t>‹#›</a:t>
            </a:fld>
            <a:endParaRPr lang="nl-B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lang="nl-BE"/>
          </a:p>
        </p:txBody>
      </p:sp>
      <p:sp>
        <p:nvSpPr>
          <p:cNvPr id="4" name="Slide Number Placeholder 3"/>
          <p:cNvSpPr>
            <a:spLocks noGrp="1"/>
          </p:cNvSpPr>
          <p:nvPr>
            <p:ph type="sldNum" sz="quarter" idx="10"/>
          </p:nvPr>
        </p:nvSpPr>
        <p:spPr bwMode="auto"/>
        <p:txBody>
          <a:bodyPr/>
          <a:lstStyle/>
          <a:p>
            <a:pPr>
              <a:defRPr/>
            </a:pPr>
            <a:fld id="{CF1F9E79-600B-4EBD-ACB4-5FFB84038D1C}" type="slidenum">
              <a:rPr lang="nl-BE"/>
              <a:t>1</a:t>
            </a:fld>
            <a:endParaRPr lang="nl-BE"/>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BA4DC2-4BF3-7189-8CAE-449B39AFD285}"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8BBDC2-6BEA-93BE-AEC1-4183A4EDB778}"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B6A0BC7-67FC-3DAD-DCDF-A6693665D0BE}"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F67B1C-818C-CD59-33AB-817621973478}"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Comparative genomics can be performed at different levels: genome level to study chromosome biology,</a:t>
            </a:r>
            <a:r>
              <a:rPr lang="en-US"/>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a:p>
          <a:p>
            <a:pPr>
              <a:defRPr/>
            </a:pPr>
            <a:endParaRPr lang="nl-BE"/>
          </a:p>
        </p:txBody>
      </p:sp>
      <p:sp>
        <p:nvSpPr>
          <p:cNvPr id="4" name="Slide Number Placeholder 3"/>
          <p:cNvSpPr>
            <a:spLocks noGrp="1"/>
          </p:cNvSpPr>
          <p:nvPr>
            <p:ph type="sldNum" sz="quarter" idx="10"/>
          </p:nvPr>
        </p:nvSpPr>
        <p:spPr bwMode="auto"/>
        <p:txBody>
          <a:bodyPr/>
          <a:lstStyle/>
          <a:p>
            <a:pPr>
              <a:defRPr/>
            </a:pPr>
            <a:fld id="{CF1F9E79-600B-4EBD-ACB4-5FFB84038D1C}" type="slidenum">
              <a:rPr lang="nl-BE"/>
              <a:t>2</a:t>
            </a:fld>
            <a:endParaRPr lang="nl-B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Comparative genomics can be performed at different levels: genome level to study chromosome biology,</a:t>
            </a:r>
            <a:r>
              <a:rPr lang="en-US"/>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a:p>
          <a:p>
            <a:pPr>
              <a:defRPr/>
            </a:pPr>
            <a:endParaRPr lang="nl-BE"/>
          </a:p>
        </p:txBody>
      </p:sp>
      <p:sp>
        <p:nvSpPr>
          <p:cNvPr id="4" name="Slide Number Placeholder 3"/>
          <p:cNvSpPr>
            <a:spLocks noGrp="1"/>
          </p:cNvSpPr>
          <p:nvPr>
            <p:ph type="sldNum" sz="quarter" idx="10"/>
          </p:nvPr>
        </p:nvSpPr>
        <p:spPr bwMode="auto"/>
        <p:txBody>
          <a:bodyPr/>
          <a:lstStyle/>
          <a:p>
            <a:pPr>
              <a:defRPr/>
            </a:pPr>
            <a:fld id="{CF1F9E79-600B-4EBD-ACB4-5FFB84038D1C}" type="slidenum">
              <a:rPr lang="nl-BE"/>
              <a:t>3</a:t>
            </a:fld>
            <a:endParaRPr lang="nl-B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10 years ago, we started developing PLAZA. Integrative</a:t>
            </a:r>
            <a:r>
              <a:rPr lang="en-US"/>
              <a:t> resource for plant genomics, with a focus on comp. genomics. Different PLAZA </a:t>
            </a:r>
            <a:r>
              <a:rPr lang="en-US"/>
              <a:t>dbs</a:t>
            </a:r>
            <a:r>
              <a:rPr lang="en-US"/>
              <a:t> have been developed, depending on which species with the green plant lineage you like best.</a:t>
            </a:r>
            <a:endParaRPr lang="nl-BE"/>
          </a:p>
          <a:p>
            <a:pPr>
              <a:defRPr/>
            </a:pPr>
            <a:endParaRPr lang="nl-BE"/>
          </a:p>
        </p:txBody>
      </p:sp>
      <p:sp>
        <p:nvSpPr>
          <p:cNvPr id="4" name="Slide Number Placeholder 3"/>
          <p:cNvSpPr>
            <a:spLocks noGrp="1"/>
          </p:cNvSpPr>
          <p:nvPr>
            <p:ph type="sldNum" sz="quarter" idx="10"/>
          </p:nvPr>
        </p:nvSpPr>
        <p:spPr bwMode="auto"/>
        <p:txBody>
          <a:bodyPr/>
          <a:lstStyle/>
          <a:p>
            <a:pPr>
              <a:defRPr/>
            </a:pPr>
            <a:fld id="{CF1F9E79-600B-4EBD-ACB4-5FFB84038D1C}" type="slidenum">
              <a:rPr lang="nl-BE"/>
              <a:t>4</a:t>
            </a:fld>
            <a:endParaRPr lang="nl-BE"/>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10 years ago, we started developing PLAZA. Integrative</a:t>
            </a:r>
            <a:r>
              <a:rPr lang="en-US"/>
              <a:t> resource for plant genomics, with a focus on comp. genomics. Different PLAZA </a:t>
            </a:r>
            <a:r>
              <a:rPr lang="en-US"/>
              <a:t>dbs</a:t>
            </a:r>
            <a:r>
              <a:rPr lang="en-US"/>
              <a:t> have been developed, depending on which species with the green plant lineage you like best.</a:t>
            </a:r>
            <a:endParaRPr lang="nl-BE"/>
          </a:p>
          <a:p>
            <a:pPr>
              <a:defRPr/>
            </a:pPr>
            <a:endParaRPr lang="nl-BE"/>
          </a:p>
        </p:txBody>
      </p:sp>
      <p:sp>
        <p:nvSpPr>
          <p:cNvPr id="4" name="Slide Number Placeholder 3"/>
          <p:cNvSpPr>
            <a:spLocks noGrp="1"/>
          </p:cNvSpPr>
          <p:nvPr>
            <p:ph type="sldNum" sz="quarter" idx="10"/>
          </p:nvPr>
        </p:nvSpPr>
        <p:spPr bwMode="auto"/>
        <p:txBody>
          <a:bodyPr/>
          <a:lstStyle/>
          <a:p>
            <a:pPr>
              <a:defRPr/>
            </a:pPr>
            <a:fld id="{CF1F9E79-600B-4EBD-ACB4-5FFB84038D1C}" type="slidenum">
              <a:rPr lang="nl-BE"/>
              <a:t>5</a:t>
            </a:fld>
            <a:endParaRPr lang="nl-B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6373A47-1322-E4C2-29BC-8B42F3B3945E}"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7BA34E0-89E9-A5CA-A496-20A60AA73765}"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F6F013-16C2-B0ED-4653-703F6831A140}"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A628050-9B55-606A-6E43-11BC1DC35115}"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ver">
    <p:spTree>
      <p:nvGrpSpPr>
        <p:cNvPr id="1" name=""/>
        <p:cNvGrpSpPr/>
        <p:nvPr/>
      </p:nvGrpSpPr>
      <p:grpSpPr bwMode="auto">
        <a:xfrm>
          <a:off x="0" y="0"/>
          <a:ext cx="0" cy="0"/>
          <a:chOff x="0" y="0"/>
          <a:chExt cx="0" cy="0"/>
        </a:xfrm>
      </p:grpSpPr>
      <p:pic>
        <p:nvPicPr>
          <p:cNvPr id="2" name="Picture 1"/>
          <p:cNvPicPr>
            <a:picLocks noChangeAspect="1"/>
          </p:cNvPicPr>
          <p:nvPr userDrawn="1"/>
        </p:nvPicPr>
        <p:blipFill>
          <a:blip r:embed="rId2"/>
          <a:stretch/>
        </p:blipFill>
        <p:spPr bwMode="auto">
          <a:xfrm>
            <a:off x="0" y="0"/>
            <a:ext cx="9144000" cy="6858000"/>
          </a:xfrm>
          <a:prstGeom prst="rect">
            <a:avLst/>
          </a:prstGeom>
        </p:spPr>
      </p:pic>
      <p:sp>
        <p:nvSpPr>
          <p:cNvPr id="9" name="Titel 1"/>
          <p:cNvSpPr>
            <a:spLocks noGrp="1"/>
          </p:cNvSpPr>
          <p:nvPr>
            <p:ph type="ctrTitle"/>
          </p:nvPr>
        </p:nvSpPr>
        <p:spPr bwMode="auto">
          <a:xfrm>
            <a:off x="118532" y="2534925"/>
            <a:ext cx="7772400" cy="1470025"/>
          </a:xfrm>
        </p:spPr>
        <p:txBody>
          <a:bodyPr>
            <a:noAutofit/>
          </a:bodyPr>
          <a:lstStyle>
            <a:lvl1pPr algn="l">
              <a:defRPr sz="4800" cap="none">
                <a:solidFill>
                  <a:srgbClr val="FFFFFF"/>
                </a:solidFill>
                <a:latin typeface="Corbel"/>
              </a:defRPr>
            </a:lvl1pPr>
          </a:lstStyle>
          <a:p>
            <a:pPr>
              <a:defRPr/>
            </a:pPr>
            <a:r>
              <a:rPr lang="en-US"/>
              <a:t>Click to edit Master title style</a:t>
            </a:r>
            <a:endParaRPr lang="nl-NL"/>
          </a:p>
        </p:txBody>
      </p:sp>
      <p:sp>
        <p:nvSpPr>
          <p:cNvPr id="10" name="Subtitel 2"/>
          <p:cNvSpPr>
            <a:spLocks noGrp="1"/>
          </p:cNvSpPr>
          <p:nvPr>
            <p:ph type="subTitle" idx="1"/>
          </p:nvPr>
        </p:nvSpPr>
        <p:spPr bwMode="auto">
          <a:xfrm>
            <a:off x="118532" y="4147626"/>
            <a:ext cx="6400800" cy="1181647"/>
          </a:xfrm>
        </p:spPr>
        <p:txBody>
          <a:bodyPr>
            <a:noAutofit/>
          </a:bodyPr>
          <a:lstStyle>
            <a:lvl1pPr marL="0" indent="0" algn="l">
              <a:buNone/>
              <a:defRPr sz="20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nl-NL"/>
          </a:p>
        </p:txBody>
      </p:sp>
      <p:sp>
        <p:nvSpPr>
          <p:cNvPr id="18" name="Text Placeholder 2"/>
          <p:cNvSpPr>
            <a:spLocks noGrp="1"/>
          </p:cNvSpPr>
          <p:nvPr>
            <p:ph type="body" sz="quarter" idx="11" hasCustomPrompt="1"/>
          </p:nvPr>
        </p:nvSpPr>
        <p:spPr bwMode="auto">
          <a:xfrm>
            <a:off x="6998140" y="5933243"/>
            <a:ext cx="2048933" cy="313759"/>
          </a:xfrm>
        </p:spPr>
        <p:txBody>
          <a:bodyPr>
            <a:noAutofit/>
          </a:bodyPr>
          <a:lstStyle>
            <a:lvl1pPr marL="0" indent="0" algn="r">
              <a:buNone/>
              <a:defRPr sz="1200">
                <a:solidFill>
                  <a:schemeClr val="bg1"/>
                </a:solidFill>
                <a:latin typeface="Calibri Light"/>
              </a:defRPr>
            </a:lvl1pPr>
            <a:lvl5pPr>
              <a:defRPr/>
            </a:lvl5pPr>
          </a:lstStyle>
          <a:p>
            <a:pPr lvl="0">
              <a:defRPr/>
            </a:pPr>
            <a:r>
              <a:rPr lang="nl-BE"/>
              <a:t>Date</a:t>
            </a:r>
            <a:endParaRPr/>
          </a:p>
        </p:txBody>
      </p:sp>
      <p:sp>
        <p:nvSpPr>
          <p:cNvPr id="19" name="Text Placeholder 4"/>
          <p:cNvSpPr>
            <a:spLocks noGrp="1"/>
          </p:cNvSpPr>
          <p:nvPr>
            <p:ph type="body" sz="quarter" idx="12" hasCustomPrompt="1"/>
          </p:nvPr>
        </p:nvSpPr>
        <p:spPr bwMode="auto">
          <a:xfrm>
            <a:off x="5773478" y="6388827"/>
            <a:ext cx="3273595" cy="326496"/>
          </a:xfrm>
        </p:spPr>
        <p:txBody>
          <a:bodyPr>
            <a:noAutofit/>
          </a:bodyPr>
          <a:lstStyle>
            <a:lvl1pPr marL="0" indent="0" algn="r">
              <a:buNone/>
              <a:defRPr sz="1200">
                <a:solidFill>
                  <a:schemeClr val="bg1"/>
                </a:solidFill>
                <a:latin typeface="+mn-lt"/>
              </a:defRPr>
            </a:lvl1pPr>
          </a:lstStyle>
          <a:p>
            <a:pPr lvl="0">
              <a:defRPr/>
            </a:pPr>
            <a:r>
              <a:rPr lang="nl-BE"/>
              <a:t>Presenter</a:t>
            </a:r>
            <a:endParaRPr/>
          </a:p>
        </p:txBody>
      </p:sp>
      <p:sp>
        <p:nvSpPr>
          <p:cNvPr id="8"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Cover">
    <p:spTree>
      <p:nvGrpSpPr>
        <p:cNvPr id="1" name=""/>
        <p:cNvGrpSpPr/>
        <p:nvPr/>
      </p:nvGrpSpPr>
      <p:grpSpPr bwMode="auto">
        <a:xfrm>
          <a:off x="0" y="0"/>
          <a:ext cx="0" cy="0"/>
          <a:chOff x="0" y="0"/>
          <a:chExt cx="0" cy="0"/>
        </a:xfrm>
      </p:grpSpPr>
      <p:pic>
        <p:nvPicPr>
          <p:cNvPr id="2" name="Picture 1"/>
          <p:cNvPicPr>
            <a:picLocks noChangeAspect="1"/>
          </p:cNvPicPr>
          <p:nvPr userDrawn="1"/>
        </p:nvPicPr>
        <p:blipFill>
          <a:blip r:embed="rId2"/>
          <a:stretch/>
        </p:blipFill>
        <p:spPr bwMode="auto">
          <a:xfrm>
            <a:off x="0" y="0"/>
            <a:ext cx="9144000" cy="6858000"/>
          </a:xfrm>
          <a:prstGeom prst="rect">
            <a:avLst/>
          </a:prstGeom>
        </p:spPr>
      </p:pic>
      <p:sp>
        <p:nvSpPr>
          <p:cNvPr id="9" name="Titel 1"/>
          <p:cNvSpPr>
            <a:spLocks noGrp="1"/>
          </p:cNvSpPr>
          <p:nvPr>
            <p:ph type="ctrTitle"/>
          </p:nvPr>
        </p:nvSpPr>
        <p:spPr bwMode="auto">
          <a:xfrm>
            <a:off x="118532" y="2534925"/>
            <a:ext cx="7772400" cy="1470025"/>
          </a:xfrm>
        </p:spPr>
        <p:txBody>
          <a:bodyPr>
            <a:noAutofit/>
          </a:bodyPr>
          <a:lstStyle>
            <a:lvl1pPr algn="l">
              <a:defRPr sz="4800" cap="none">
                <a:solidFill>
                  <a:srgbClr val="1B2944"/>
                </a:solidFill>
                <a:latin typeface="Corbel"/>
              </a:defRPr>
            </a:lvl1pPr>
          </a:lstStyle>
          <a:p>
            <a:pPr>
              <a:defRPr/>
            </a:pPr>
            <a:r>
              <a:rPr lang="en-US"/>
              <a:t>Click to edit Master title style</a:t>
            </a:r>
            <a:endParaRPr lang="nl-NL"/>
          </a:p>
        </p:txBody>
      </p:sp>
      <p:sp>
        <p:nvSpPr>
          <p:cNvPr id="10" name="Subtitel 2"/>
          <p:cNvSpPr>
            <a:spLocks noGrp="1"/>
          </p:cNvSpPr>
          <p:nvPr>
            <p:ph type="subTitle" idx="1"/>
          </p:nvPr>
        </p:nvSpPr>
        <p:spPr bwMode="auto">
          <a:xfrm>
            <a:off x="118532" y="4147626"/>
            <a:ext cx="6400800" cy="1181647"/>
          </a:xfrm>
        </p:spPr>
        <p:txBody>
          <a:bodyPr>
            <a:noAutofit/>
          </a:bodyPr>
          <a:lstStyle>
            <a:lvl1pPr marL="0" indent="0" algn="l">
              <a:buNone/>
              <a:defRPr sz="200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nl-NL"/>
          </a:p>
        </p:txBody>
      </p:sp>
      <p:sp>
        <p:nvSpPr>
          <p:cNvPr id="3" name="Text Placeholder 2"/>
          <p:cNvSpPr>
            <a:spLocks noGrp="1"/>
          </p:cNvSpPr>
          <p:nvPr>
            <p:ph type="body" sz="quarter" idx="10" hasCustomPrompt="1"/>
          </p:nvPr>
        </p:nvSpPr>
        <p:spPr bwMode="auto">
          <a:xfrm>
            <a:off x="6998140" y="5933243"/>
            <a:ext cx="2048933" cy="313759"/>
          </a:xfrm>
        </p:spPr>
        <p:txBody>
          <a:bodyPr>
            <a:noAutofit/>
          </a:bodyPr>
          <a:lstStyle>
            <a:lvl1pPr marL="0" indent="0" algn="r">
              <a:buNone/>
              <a:defRPr sz="1200">
                <a:solidFill>
                  <a:schemeClr val="bg1"/>
                </a:solidFill>
                <a:latin typeface="Calibri Light"/>
              </a:defRPr>
            </a:lvl1pPr>
            <a:lvl5pPr>
              <a:defRPr/>
            </a:lvl5pPr>
          </a:lstStyle>
          <a:p>
            <a:pPr lvl="0">
              <a:defRPr/>
            </a:pPr>
            <a:r>
              <a:rPr lang="nl-BE"/>
              <a:t>Date</a:t>
            </a:r>
            <a:endParaRPr/>
          </a:p>
        </p:txBody>
      </p:sp>
      <p:sp>
        <p:nvSpPr>
          <p:cNvPr id="5" name="Text Placeholder 4"/>
          <p:cNvSpPr>
            <a:spLocks noGrp="1"/>
          </p:cNvSpPr>
          <p:nvPr>
            <p:ph type="body" sz="quarter" idx="11" hasCustomPrompt="1"/>
          </p:nvPr>
        </p:nvSpPr>
        <p:spPr bwMode="auto">
          <a:xfrm>
            <a:off x="5773478" y="6388827"/>
            <a:ext cx="3273595" cy="326496"/>
          </a:xfrm>
        </p:spPr>
        <p:txBody>
          <a:bodyPr>
            <a:noAutofit/>
          </a:bodyPr>
          <a:lstStyle>
            <a:lvl1pPr marL="0" indent="0" algn="r">
              <a:buNone/>
              <a:defRPr sz="1200">
                <a:solidFill>
                  <a:schemeClr val="bg1"/>
                </a:solidFill>
                <a:latin typeface="+mn-lt"/>
              </a:defRPr>
            </a:lvl1pPr>
          </a:lstStyle>
          <a:p>
            <a:pPr lvl="0">
              <a:defRPr/>
            </a:pPr>
            <a:r>
              <a:rPr lang="nl-BE"/>
              <a:t>Presenter</a:t>
            </a:r>
            <a:endParaRPr/>
          </a:p>
        </p:txBody>
      </p:sp>
      <p:sp>
        <p:nvSpPr>
          <p:cNvPr id="8"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Hoofdstuk">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0" y="0"/>
            <a:ext cx="9144000" cy="6858000"/>
          </a:xfrm>
          <a:prstGeom prst="rect">
            <a:avLst/>
          </a:prstGeom>
        </p:spPr>
      </p:pic>
      <p:sp>
        <p:nvSpPr>
          <p:cNvPr id="2" name="Titel 1"/>
          <p:cNvSpPr>
            <a:spLocks noGrp="1"/>
          </p:cNvSpPr>
          <p:nvPr>
            <p:ph type="title"/>
          </p:nvPr>
        </p:nvSpPr>
        <p:spPr bwMode="auto">
          <a:xfrm>
            <a:off x="182610" y="2445488"/>
            <a:ext cx="7738646" cy="2200939"/>
          </a:xfrm>
        </p:spPr>
        <p:txBody>
          <a:bodyPr anchor="t" anchorCtr="0">
            <a:noAutofit/>
          </a:bodyPr>
          <a:lstStyle>
            <a:lvl1pPr algn="l">
              <a:defRPr sz="4800" b="1" cap="none" spc="0">
                <a:solidFill>
                  <a:schemeClr val="bg1"/>
                </a:solidFill>
              </a:defRPr>
            </a:lvl1pPr>
          </a:lstStyle>
          <a:p>
            <a:pPr>
              <a:defRPr/>
            </a:pPr>
            <a:r>
              <a:rPr lang="en-US"/>
              <a:t>Click to edit Master title style</a:t>
            </a:r>
            <a:endParaRPr lang="nl-NL"/>
          </a:p>
        </p:txBody>
      </p:sp>
      <p:sp>
        <p:nvSpPr>
          <p:cNvPr id="5"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 Conten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lvl1pPr algn="l">
              <a:defRPr cap="none">
                <a:solidFill>
                  <a:srgbClr val="1B2944"/>
                </a:solidFill>
                <a:latin typeface="+mn-lt"/>
              </a:defRPr>
            </a:lvl1pPr>
          </a:lstStyle>
          <a:p>
            <a:pPr>
              <a:defRPr/>
            </a:pPr>
            <a:r>
              <a:rPr lang="en-US"/>
              <a:t>Click to edit Master title style</a:t>
            </a:r>
            <a:endParaRPr lang="nl-NL"/>
          </a:p>
        </p:txBody>
      </p:sp>
      <p:sp>
        <p:nvSpPr>
          <p:cNvPr id="3" name="Tijdelijke aanduiding voor inhoud 2"/>
          <p:cNvSpPr>
            <a:spLocks noGrp="1"/>
          </p:cNvSpPr>
          <p:nvPr>
            <p:ph idx="1"/>
          </p:nvPr>
        </p:nvSpPr>
        <p:spPr bwMode="auto">
          <a:xfrm>
            <a:off x="457200" y="1600201"/>
            <a:ext cx="8229600" cy="4485968"/>
          </a:xfrm>
        </p:spPr>
        <p:txBody>
          <a:bodyPr>
            <a:noAutofit/>
          </a:bodyPr>
          <a:lstStyle>
            <a:lvl1pPr marL="342900" indent="-342900">
              <a:buClr>
                <a:srgbClr val="EA6341"/>
              </a:buClr>
              <a:buSzPct val="100000"/>
              <a:buFont typeface="Corbel"/>
              <a:buChar char="•"/>
              <a:defRPr sz="2800">
                <a:solidFill>
                  <a:srgbClr val="1B2944"/>
                </a:solidFill>
                <a:latin typeface="+mn-lt"/>
              </a:defRPr>
            </a:lvl1pPr>
            <a:lvl2pPr marL="742950" indent="-285750">
              <a:buSzPct val="80000"/>
              <a:buFontTx/>
              <a:buBlip>
                <a:blip r:embed="rId2"/>
              </a:buBlip>
              <a:defRPr>
                <a:solidFill>
                  <a:srgbClr val="1B2944"/>
                </a:solidFill>
                <a:latin typeface="+mn-lt"/>
              </a:defRPr>
            </a:lvl2pPr>
            <a:lvl3pPr>
              <a:buClr>
                <a:srgbClr val="1B2944"/>
              </a:buClr>
              <a:defRPr>
                <a:solidFill>
                  <a:srgbClr val="1B2944"/>
                </a:solidFill>
                <a:latin typeface="+mn-lt"/>
              </a:defRPr>
            </a:lvl3pPr>
            <a:lvl4pPr marL="1600200" indent="-228600">
              <a:buClr>
                <a:srgbClr val="1B2944"/>
              </a:buClr>
              <a:buFont typeface="Arial"/>
              <a:buChar char="•"/>
              <a:defRPr>
                <a:solidFill>
                  <a:srgbClr val="1B2944"/>
                </a:solidFill>
                <a:latin typeface="+mn-lt"/>
              </a:defRPr>
            </a:lvl4pPr>
            <a:lvl5pPr marL="2057400" indent="-228600">
              <a:buClr>
                <a:srgbClr val="1B2944"/>
              </a:buClr>
              <a:buFont typeface="Arial"/>
              <a:buChar char="•"/>
              <a:defRPr>
                <a:solidFill>
                  <a:srgbClr val="1B2944"/>
                </a:solidFill>
                <a:latin typeface="+mn-lt"/>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nl-NL"/>
          </a:p>
        </p:txBody>
      </p:sp>
      <p:sp>
        <p:nvSpPr>
          <p:cNvPr id="16"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 Subtitel - Conten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noAutofit/>
          </a:bodyPr>
          <a:lstStyle>
            <a:lvl1pPr algn="l">
              <a:defRPr cap="none">
                <a:solidFill>
                  <a:srgbClr val="1B2944"/>
                </a:solidFill>
                <a:latin typeface="+mn-lt"/>
              </a:defRPr>
            </a:lvl1pPr>
          </a:lstStyle>
          <a:p>
            <a:pPr>
              <a:defRPr/>
            </a:pPr>
            <a:r>
              <a:rPr lang="nl-NL"/>
              <a:t>Headline</a:t>
            </a:r>
            <a:endParaRPr/>
          </a:p>
        </p:txBody>
      </p:sp>
      <p:sp>
        <p:nvSpPr>
          <p:cNvPr id="3" name="Tijdelijke aanduiding voor inhoud 2"/>
          <p:cNvSpPr>
            <a:spLocks noGrp="1"/>
          </p:cNvSpPr>
          <p:nvPr>
            <p:ph idx="1"/>
          </p:nvPr>
        </p:nvSpPr>
        <p:spPr bwMode="auto">
          <a:xfrm>
            <a:off x="457200" y="2053167"/>
            <a:ext cx="8229600" cy="4033002"/>
          </a:xfrm>
        </p:spPr>
        <p:txBody>
          <a:bodyPr>
            <a:noAutofit/>
          </a:bodyPr>
          <a:lstStyle>
            <a:lvl1pPr marL="342900" indent="-342900">
              <a:buClr>
                <a:srgbClr val="EA6341"/>
              </a:buClr>
              <a:buSzPct val="100000"/>
              <a:buFont typeface="Corbel"/>
              <a:buChar char="•"/>
              <a:defRPr sz="2800">
                <a:solidFill>
                  <a:srgbClr val="1B2944"/>
                </a:solidFill>
                <a:latin typeface="+mn-lt"/>
              </a:defRPr>
            </a:lvl1pPr>
            <a:lvl2pPr marL="742950" indent="-285750">
              <a:buSzPct val="80000"/>
              <a:buFontTx/>
              <a:buBlip>
                <a:blip r:embed="rId2"/>
              </a:buBlip>
              <a:defRPr>
                <a:solidFill>
                  <a:srgbClr val="1B2944"/>
                </a:solidFill>
                <a:latin typeface="+mn-lt"/>
              </a:defRPr>
            </a:lvl2pPr>
            <a:lvl3pPr>
              <a:buClr>
                <a:srgbClr val="1B2944"/>
              </a:buClr>
              <a:defRPr>
                <a:solidFill>
                  <a:srgbClr val="1B2944"/>
                </a:solidFill>
                <a:latin typeface="+mn-lt"/>
              </a:defRPr>
            </a:lvl3pPr>
            <a:lvl4pPr>
              <a:buClr>
                <a:srgbClr val="1B2944"/>
              </a:buClr>
              <a:defRPr>
                <a:solidFill>
                  <a:srgbClr val="1B2944"/>
                </a:solidFill>
                <a:latin typeface="+mn-lt"/>
              </a:defRPr>
            </a:lvl4pPr>
            <a:lvl5pPr>
              <a:buClr>
                <a:srgbClr val="1B2944"/>
              </a:buClr>
              <a:defRPr>
                <a:solidFill>
                  <a:srgbClr val="1B2944"/>
                </a:solidFill>
                <a:latin typeface="+mn-lt"/>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nl-NL"/>
          </a:p>
        </p:txBody>
      </p:sp>
      <p:sp>
        <p:nvSpPr>
          <p:cNvPr id="6" name="Text Placeholder 5"/>
          <p:cNvSpPr>
            <a:spLocks noGrp="1"/>
          </p:cNvSpPr>
          <p:nvPr>
            <p:ph type="body" sz="quarter" idx="10" hasCustomPrompt="1"/>
          </p:nvPr>
        </p:nvSpPr>
        <p:spPr bwMode="auto">
          <a:xfrm>
            <a:off x="457200" y="1455738"/>
            <a:ext cx="8229599" cy="559329"/>
          </a:xfrm>
        </p:spPr>
        <p:txBody>
          <a:bodyPr>
            <a:noAutofit/>
          </a:bodyPr>
          <a:lstStyle>
            <a:lvl1pPr marL="0" indent="0">
              <a:buNone/>
              <a:defRPr>
                <a:solidFill>
                  <a:srgbClr val="EA6341"/>
                </a:solidFill>
                <a:latin typeface="+mj-lt"/>
              </a:defRPr>
            </a:lvl1pPr>
          </a:lstStyle>
          <a:p>
            <a:pPr lvl="0">
              <a:defRPr/>
            </a:pPr>
            <a:r>
              <a:rPr lang="nl-BE"/>
              <a:t>Subheadline</a:t>
            </a:r>
            <a:endParaRPr/>
          </a:p>
        </p:txBody>
      </p:sp>
      <p:sp>
        <p:nvSpPr>
          <p:cNvPr id="16"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itel  - 2x conten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lvl1pPr algn="l">
              <a:defRPr cap="none">
                <a:solidFill>
                  <a:srgbClr val="1B2944"/>
                </a:solidFill>
                <a:latin typeface="+mj-lt"/>
              </a:defRPr>
            </a:lvl1pPr>
          </a:lstStyle>
          <a:p>
            <a:pPr>
              <a:defRPr/>
            </a:pPr>
            <a:r>
              <a:rPr lang="en-US"/>
              <a:t>Click to edit Master title style</a:t>
            </a:r>
            <a:endParaRPr lang="nl-NL"/>
          </a:p>
        </p:txBody>
      </p:sp>
      <p:sp>
        <p:nvSpPr>
          <p:cNvPr id="3" name="Tijdelijke aanduiding voor inhoud 2"/>
          <p:cNvSpPr>
            <a:spLocks noGrp="1"/>
          </p:cNvSpPr>
          <p:nvPr>
            <p:ph sz="half" idx="1"/>
          </p:nvPr>
        </p:nvSpPr>
        <p:spPr bwMode="auto">
          <a:xfrm>
            <a:off x="457200" y="1600200"/>
            <a:ext cx="4038600" cy="4485969"/>
          </a:xfrm>
        </p:spPr>
        <p:txBody>
          <a:bodyPr>
            <a:noAutofit/>
          </a:bodyPr>
          <a:lstStyle>
            <a:lvl1pPr marL="342900" indent="-342900">
              <a:buClr>
                <a:srgbClr val="EA6341"/>
              </a:buClr>
              <a:buSzPct val="100000"/>
              <a:buFont typeface="Corbel"/>
              <a:buChar char="•"/>
              <a:defRPr sz="2800">
                <a:solidFill>
                  <a:srgbClr val="1B2944"/>
                </a:solidFill>
                <a:latin typeface="+mn-lt"/>
              </a:defRPr>
            </a:lvl1pPr>
            <a:lvl2pPr marL="742950" indent="-285750">
              <a:buSzPct val="80000"/>
              <a:buFontTx/>
              <a:buBlip>
                <a:blip r:embed="rId2"/>
              </a:buBlip>
              <a:defRPr sz="2400">
                <a:solidFill>
                  <a:srgbClr val="1B2944"/>
                </a:solidFill>
                <a:latin typeface="+mn-lt"/>
              </a:defRPr>
            </a:lvl2pPr>
            <a:lvl3pPr>
              <a:buClr>
                <a:srgbClr val="1B2944"/>
              </a:buClr>
              <a:defRPr sz="2000">
                <a:solidFill>
                  <a:srgbClr val="1B2944"/>
                </a:solidFill>
                <a:latin typeface="+mn-lt"/>
              </a:defRPr>
            </a:lvl3pPr>
            <a:lvl4pPr>
              <a:buClr>
                <a:srgbClr val="1B2944"/>
              </a:buClr>
              <a:defRPr sz="1800">
                <a:solidFill>
                  <a:srgbClr val="1B2944"/>
                </a:solidFill>
                <a:latin typeface="+mn-lt"/>
              </a:defRPr>
            </a:lvl4pPr>
            <a:lvl5pPr>
              <a:buClr>
                <a:srgbClr val="1B2944"/>
              </a:buClr>
              <a:defRPr sz="1800">
                <a:solidFill>
                  <a:srgbClr val="1B2944"/>
                </a:solidFill>
                <a:latin typeface="+mn-lt"/>
              </a:defRPr>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nl-NL"/>
          </a:p>
        </p:txBody>
      </p:sp>
      <p:sp>
        <p:nvSpPr>
          <p:cNvPr id="4" name="Tijdelijke aanduiding voor inhoud 3"/>
          <p:cNvSpPr>
            <a:spLocks noGrp="1"/>
          </p:cNvSpPr>
          <p:nvPr>
            <p:ph sz="half" idx="2"/>
          </p:nvPr>
        </p:nvSpPr>
        <p:spPr bwMode="auto">
          <a:xfrm>
            <a:off x="4648200" y="1600200"/>
            <a:ext cx="4038600" cy="4485969"/>
          </a:xfrm>
        </p:spPr>
        <p:txBody>
          <a:bodyPr>
            <a:noAutofit/>
          </a:bodyPr>
          <a:lstStyle>
            <a:lvl1pPr marL="342900" indent="-342900">
              <a:buClr>
                <a:srgbClr val="EA6341"/>
              </a:buClr>
              <a:buSzPct val="100000"/>
              <a:buFont typeface="Corbel"/>
              <a:buChar char="•"/>
              <a:defRPr sz="2800">
                <a:solidFill>
                  <a:srgbClr val="1B2944"/>
                </a:solidFill>
                <a:latin typeface="+mn-lt"/>
              </a:defRPr>
            </a:lvl1pPr>
            <a:lvl2pPr marL="742950" indent="-285750">
              <a:buSzPct val="80000"/>
              <a:buFontTx/>
              <a:buBlip>
                <a:blip r:embed="rId2"/>
              </a:buBlip>
              <a:defRPr sz="2400">
                <a:solidFill>
                  <a:srgbClr val="1B2944"/>
                </a:solidFill>
                <a:latin typeface="+mn-lt"/>
              </a:defRPr>
            </a:lvl2pPr>
            <a:lvl3pPr>
              <a:buClr>
                <a:srgbClr val="1B2944"/>
              </a:buClr>
              <a:defRPr sz="2000">
                <a:solidFill>
                  <a:srgbClr val="1B2944"/>
                </a:solidFill>
                <a:latin typeface="+mn-lt"/>
              </a:defRPr>
            </a:lvl3pPr>
            <a:lvl4pPr>
              <a:buClr>
                <a:srgbClr val="1B2944"/>
              </a:buClr>
              <a:defRPr sz="1800">
                <a:solidFill>
                  <a:srgbClr val="1B2944"/>
                </a:solidFill>
                <a:latin typeface="+mn-lt"/>
              </a:defRPr>
            </a:lvl4pPr>
            <a:lvl5pPr>
              <a:buClr>
                <a:srgbClr val="1B2944"/>
              </a:buClr>
              <a:defRPr sz="1800">
                <a:solidFill>
                  <a:srgbClr val="1B2944"/>
                </a:solidFill>
                <a:latin typeface="+mn-lt"/>
              </a:defRPr>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nl-NL"/>
          </a:p>
        </p:txBody>
      </p:sp>
      <p:sp>
        <p:nvSpPr>
          <p:cNvPr id="15"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el - Blanco">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lvl1pPr algn="l">
              <a:defRPr cap="none">
                <a:solidFill>
                  <a:srgbClr val="1B2944"/>
                </a:solidFill>
                <a:latin typeface="+mj-lt"/>
              </a:defRPr>
            </a:lvl1pPr>
          </a:lstStyle>
          <a:p>
            <a:pPr>
              <a:defRPr/>
            </a:pPr>
            <a:r>
              <a:rPr lang="en-US"/>
              <a:t>Click to edit Master title style</a:t>
            </a:r>
            <a:endParaRPr lang="nl-NL"/>
          </a:p>
        </p:txBody>
      </p:sp>
      <p:sp>
        <p:nvSpPr>
          <p:cNvPr id="13"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co">
    <p:spTree>
      <p:nvGrpSpPr>
        <p:cNvPr id="1" name=""/>
        <p:cNvGrpSpPr/>
        <p:nvPr/>
      </p:nvGrpSpPr>
      <p:grpSpPr bwMode="auto">
        <a:xfrm>
          <a:off x="0" y="0"/>
          <a:ext cx="0" cy="0"/>
          <a:chOff x="0" y="0"/>
          <a:chExt cx="0" cy="0"/>
        </a:xfrm>
      </p:grpSpPr>
      <p:sp>
        <p:nvSpPr>
          <p:cNvPr id="12" name="Slide Number Placeholder 5"/>
          <p:cNvSpPr>
            <a:spLocks noGrp="1"/>
          </p:cNvSpPr>
          <p:nvPr>
            <p:ph type="sldNum" sz="quarter" idx="13"/>
          </p:nvPr>
        </p:nvSpPr>
        <p:spPr bwMode="auto">
          <a:xfrm>
            <a:off x="3506993" y="6364742"/>
            <a:ext cx="2130014" cy="365125"/>
          </a:xfrm>
          <a:prstGeom prst="rect">
            <a:avLst/>
          </a:prstGeom>
        </p:spPr>
        <p:txBody>
          <a:bodyPr/>
          <a:lstStyle>
            <a:lvl1pPr algn="ctr">
              <a:defRPr sz="1200"/>
            </a:lvl1pPr>
          </a:lstStyle>
          <a:p>
            <a:pPr>
              <a:defRPr/>
            </a:pPr>
            <a:fld id="{7FF718FE-0A63-4350-8613-4EA9944B22F5}" type="slidenum">
              <a:rPr lang="nl-BE"/>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1_Blanco">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0" y="0"/>
            <a:ext cx="9144000" cy="6858000"/>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jdelijke aanduiding voor titel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nl-NL"/>
              <a:t>Titelstijl van model bewerken</a:t>
            </a:r>
            <a:endParaRPr/>
          </a:p>
        </p:txBody>
      </p:sp>
      <p:sp>
        <p:nvSpPr>
          <p:cNvPr id="3" name="Tijdelijke aanduiding voor tekst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nl-NL"/>
              <a:t>Klik om de tekststijl van het model te bewerken</a:t>
            </a:r>
            <a:endParaRPr/>
          </a:p>
          <a:p>
            <a:pPr lvl="1">
              <a:defRPr/>
            </a:pPr>
            <a:r>
              <a:rPr lang="nl-NL"/>
              <a:t>Tweede niveau</a:t>
            </a:r>
            <a:endParaRPr/>
          </a:p>
          <a:p>
            <a:pPr lvl="2">
              <a:defRPr/>
            </a:pPr>
            <a:r>
              <a:rPr lang="nl-NL"/>
              <a:t>Derde niveau</a:t>
            </a:r>
            <a:endParaRPr/>
          </a:p>
          <a:p>
            <a:pPr lvl="3">
              <a:defRPr/>
            </a:pPr>
            <a:r>
              <a:rPr lang="nl-NL"/>
              <a:t>Vierde niveau</a:t>
            </a:r>
            <a:endParaRPr/>
          </a:p>
          <a:p>
            <a:pPr lvl="4">
              <a:defRPr/>
            </a:pPr>
            <a:r>
              <a:rPr lang="nl-NL"/>
              <a:t>Vijfde niveau</a:t>
            </a:r>
            <a:endParaRPr/>
          </a:p>
        </p:txBody>
      </p:sp>
      <p:pic>
        <p:nvPicPr>
          <p:cNvPr id="5" name="Picture 4"/>
          <p:cNvPicPr>
            <a:picLocks noChangeAspect="1"/>
          </p:cNvPicPr>
          <p:nvPr/>
        </p:nvPicPr>
        <p:blipFill>
          <a:blip r:embed="rId11"/>
          <a:stretch/>
        </p:blipFill>
        <p:spPr bwMode="auto">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1"/>
  <p:txStyles>
    <p:titleStyle>
      <a:lvl1pPr algn="l" defTabSz="457200">
        <a:spcBef>
          <a:spcPts val="0"/>
        </a:spcBef>
        <a:buNone/>
        <a:defRPr sz="4400" b="1" i="0" cap="all">
          <a:solidFill>
            <a:srgbClr val="1B2944"/>
          </a:solidFill>
          <a:latin typeface="+mj-lt"/>
          <a:ea typeface="+mj-ea"/>
          <a:cs typeface="+mj-cs"/>
        </a:defRPr>
      </a:lvl1pPr>
    </p:titleStyle>
    <p:bodyStyle>
      <a:lvl1pPr marL="342900" indent="-342900" algn="l" defTabSz="457200">
        <a:spcBef>
          <a:spcPts val="0"/>
        </a:spcBef>
        <a:buClr>
          <a:srgbClr val="EA6341"/>
        </a:buClr>
        <a:buFont typeface="Arial"/>
        <a:buChar char="•"/>
        <a:defRPr sz="3200">
          <a:solidFill>
            <a:srgbClr val="1B2944"/>
          </a:solidFill>
          <a:latin typeface="+mn-lt"/>
          <a:ea typeface="+mn-ea"/>
          <a:cs typeface="+mn-cs"/>
        </a:defRPr>
      </a:lvl1pPr>
      <a:lvl2pPr marL="742950" indent="-285750" algn="l" defTabSz="457200">
        <a:spcBef>
          <a:spcPts val="0"/>
        </a:spcBef>
        <a:buFontTx/>
        <a:buBlip>
          <a:blip r:embed="rId12"/>
        </a:buBlip>
        <a:defRPr sz="2800">
          <a:solidFill>
            <a:srgbClr val="1B2944"/>
          </a:solidFill>
          <a:latin typeface="+mn-lt"/>
          <a:ea typeface="+mn-ea"/>
          <a:cs typeface="+mn-cs"/>
        </a:defRPr>
      </a:lvl2pPr>
      <a:lvl3pPr marL="1143000" indent="-228600" algn="l" defTabSz="457200">
        <a:spcBef>
          <a:spcPts val="0"/>
        </a:spcBef>
        <a:buClr>
          <a:srgbClr val="1B2944"/>
        </a:buClr>
        <a:buFont typeface="Arial"/>
        <a:buChar char="•"/>
        <a:defRPr sz="2400">
          <a:solidFill>
            <a:srgbClr val="1B2944"/>
          </a:solidFill>
          <a:latin typeface="+mn-lt"/>
          <a:ea typeface="+mn-ea"/>
          <a:cs typeface="+mn-cs"/>
        </a:defRPr>
      </a:lvl3pPr>
      <a:lvl4pPr marL="1600200" indent="-228600" algn="l" defTabSz="457200">
        <a:spcBef>
          <a:spcPts val="0"/>
        </a:spcBef>
        <a:buClr>
          <a:srgbClr val="1B2944"/>
        </a:buClr>
        <a:buFont typeface="Arial"/>
        <a:buChar char="•"/>
        <a:defRPr sz="2000">
          <a:solidFill>
            <a:srgbClr val="1B2944"/>
          </a:solidFill>
          <a:latin typeface="+mn-lt"/>
          <a:ea typeface="+mn-ea"/>
          <a:cs typeface="+mn-cs"/>
        </a:defRPr>
      </a:lvl4pPr>
      <a:lvl5pPr marL="2057400" indent="-228600" algn="l" defTabSz="457200">
        <a:spcBef>
          <a:spcPts val="0"/>
        </a:spcBef>
        <a:buClr>
          <a:srgbClr val="1B2944"/>
        </a:buClr>
        <a:buFont typeface="Arial"/>
        <a:buChar char="•"/>
        <a:defRPr sz="2000">
          <a:solidFill>
            <a:srgbClr val="1B2944"/>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nl-NL"/>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vandepoelelab.be/plaza/documentation"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ncbi.nlm.nih.gov/pmc/articles/PMC4384038/" TargetMode="External"/><Relationship Id="rId4" Type="http://schemas.openxmlformats.org/officeDocument/2006/relationships/hyperlink" Target="http://www.plantphysiol.org/content/158/2/590.long" TargetMode="External"/><Relationship Id="rId5" Type="http://schemas.openxmlformats.org/officeDocument/2006/relationships/hyperlink" Target="http://www.plantcell.org/content/21/12/3718.long"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lstStyle/>
          <a:p>
            <a:pPr>
              <a:defRPr/>
            </a:pPr>
            <a:r>
              <a:rPr lang="en-US" sz="4000"/>
              <a:t>Functional Plant Bioinformatics</a:t>
            </a:r>
            <a:endParaRPr lang="nl-BE" sz="4000"/>
          </a:p>
        </p:txBody>
      </p:sp>
      <p:sp>
        <p:nvSpPr>
          <p:cNvPr id="3" name="Subtitle 2"/>
          <p:cNvSpPr>
            <a:spLocks noGrp="1"/>
          </p:cNvSpPr>
          <p:nvPr>
            <p:ph type="subTitle" idx="1"/>
          </p:nvPr>
        </p:nvSpPr>
        <p:spPr bwMode="auto"/>
        <p:txBody>
          <a:bodyPr/>
          <a:lstStyle/>
          <a:p>
            <a:pPr>
              <a:defRPr/>
            </a:pPr>
            <a:r>
              <a:rPr lang="en-US"/>
              <a:t>Using PLAZA to get more out of your plant omics data</a:t>
            </a:r>
            <a:endParaRPr lang="nl-BE"/>
          </a:p>
        </p:txBody>
      </p:sp>
      <p:sp>
        <p:nvSpPr>
          <p:cNvPr id="4" name="Text Placeholder 3"/>
          <p:cNvSpPr>
            <a:spLocks noGrp="1"/>
          </p:cNvSpPr>
          <p:nvPr>
            <p:ph type="body" sz="quarter" idx="10"/>
          </p:nvPr>
        </p:nvSpPr>
        <p:spPr bwMode="auto">
          <a:xfrm>
            <a:off x="6998140" y="5649733"/>
            <a:ext cx="2048933" cy="313759"/>
          </a:xfrm>
        </p:spPr>
        <p:txBody>
          <a:bodyPr/>
          <a:lstStyle/>
          <a:p>
            <a:pPr>
              <a:defRPr/>
            </a:pPr>
            <a:r>
              <a:rPr lang="en-US"/>
              <a:t>May 12th, 2026</a:t>
            </a:r>
            <a:endParaRPr lang="en-US"/>
          </a:p>
          <a:p>
            <a:pPr>
              <a:defRPr/>
            </a:pPr>
            <a:endParaRPr lang="nl-BE"/>
          </a:p>
        </p:txBody>
      </p:sp>
      <p:sp>
        <p:nvSpPr>
          <p:cNvPr id="5" name="Text Placeholder 4"/>
          <p:cNvSpPr>
            <a:spLocks noGrp="1"/>
          </p:cNvSpPr>
          <p:nvPr>
            <p:ph type="body" sz="quarter" idx="11"/>
          </p:nvPr>
        </p:nvSpPr>
        <p:spPr bwMode="auto">
          <a:xfrm>
            <a:off x="5773478" y="5963492"/>
            <a:ext cx="3273595" cy="766375"/>
          </a:xfrm>
        </p:spPr>
        <p:txBody>
          <a:bodyPr/>
          <a:lstStyle/>
          <a:p>
            <a:pPr>
              <a:defRPr/>
            </a:pPr>
            <a:r>
              <a:rPr lang="en-US"/>
              <a:t>Klaas</a:t>
            </a:r>
            <a:r>
              <a:rPr lang="en-US"/>
              <a:t> </a:t>
            </a:r>
            <a:r>
              <a:rPr lang="en-US"/>
              <a:t>Vandepoele</a:t>
            </a:r>
            <a:endParaRPr lang="en-US"/>
          </a:p>
          <a:p>
            <a:pPr>
              <a:defRPr/>
            </a:pPr>
            <a:r>
              <a:rPr lang="en-US"/>
              <a:t>Michiel</a:t>
            </a:r>
            <a:r>
              <a:rPr lang="en-US"/>
              <a:t> Van </a:t>
            </a:r>
            <a:r>
              <a:rPr lang="en-US"/>
              <a:t>Bel</a:t>
            </a:r>
            <a:br>
              <a:rPr lang="en-US"/>
            </a:br>
            <a:r>
              <a:rPr lang="en-US"/>
              <a:t>Sander </a:t>
            </a:r>
            <a:r>
              <a:rPr lang="en-US"/>
              <a:t>Thierens</a:t>
            </a:r>
            <a:endParaRPr lang="nl-BE"/>
          </a:p>
        </p:txBody>
      </p:sp>
      <p:sp>
        <p:nvSpPr>
          <p:cNvPr id="6" name="Slide Number Placeholder 5"/>
          <p:cNvSpPr>
            <a:spLocks noGrp="1"/>
          </p:cNvSpPr>
          <p:nvPr>
            <p:ph type="sldNum" sz="quarter" idx="13"/>
          </p:nvPr>
        </p:nvSpPr>
        <p:spPr bwMode="auto"/>
        <p:txBody>
          <a:bodyPr/>
          <a:lstStyle/>
          <a:p>
            <a:pPr>
              <a:defRPr/>
            </a:pPr>
            <a:fld id="{7FF718FE-0A63-4350-8613-4EA9944B22F5}" type="slidenum">
              <a:rPr lang="nl-BE"/>
              <a:t>1</a:t>
            </a:fld>
            <a:endParaRPr lang="nl-B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PLAZA Workbench</a:t>
            </a:r>
            <a:endParaRPr lang="nl-BE" sz="3200"/>
          </a:p>
        </p:txBody>
      </p:sp>
      <p:sp>
        <p:nvSpPr>
          <p:cNvPr id="3" name="Content Placeholder 2"/>
          <p:cNvSpPr>
            <a:spLocks noGrp="1"/>
          </p:cNvSpPr>
          <p:nvPr>
            <p:ph idx="1"/>
          </p:nvPr>
        </p:nvSpPr>
        <p:spPr bwMode="auto">
          <a:xfrm>
            <a:off x="457200" y="1223211"/>
            <a:ext cx="8229600" cy="2273967"/>
          </a:xfrm>
        </p:spPr>
        <p:txBody>
          <a:bodyPr/>
          <a:lstStyle/>
          <a:p>
            <a:pPr>
              <a:defRPr/>
            </a:pPr>
            <a:r>
              <a:rPr lang="en-US" sz="2000">
                <a:solidFill>
                  <a:schemeClr val="tx2"/>
                </a:solidFill>
                <a:latin typeface="Calibri"/>
              </a:rPr>
              <a:t>Create a custom gene set (~experiment) using </a:t>
            </a:r>
            <a:r>
              <a:rPr lang="en-US" sz="2000" b="1">
                <a:solidFill>
                  <a:schemeClr val="tx2"/>
                </a:solidFill>
                <a:latin typeface="Calibri"/>
              </a:rPr>
              <a:t>gene identifiers</a:t>
            </a:r>
            <a:r>
              <a:rPr lang="en-US" sz="2000">
                <a:solidFill>
                  <a:schemeClr val="tx2"/>
                </a:solidFill>
                <a:latin typeface="Calibri"/>
              </a:rPr>
              <a:t> or </a:t>
            </a:r>
            <a:r>
              <a:rPr lang="en-US" sz="2000" b="1">
                <a:solidFill>
                  <a:schemeClr val="tx2"/>
                </a:solidFill>
                <a:latin typeface="Calibri"/>
              </a:rPr>
              <a:t>BLAST</a:t>
            </a:r>
            <a:endParaRPr/>
          </a:p>
          <a:p>
            <a:pPr lvl="1">
              <a:defRPr/>
            </a:pPr>
            <a:r>
              <a:rPr lang="en-US" sz="1800">
                <a:solidFill>
                  <a:schemeClr val="tx2"/>
                </a:solidFill>
                <a:latin typeface="Calibri"/>
              </a:rPr>
              <a:t>External/internal gene IDs (e.g. AN3, AT5G28640, GRMZM2G180246_T01)</a:t>
            </a:r>
            <a:endParaRPr/>
          </a:p>
          <a:p>
            <a:pPr lvl="1">
              <a:defRPr/>
            </a:pPr>
            <a:r>
              <a:rPr lang="en-US" sz="1800">
                <a:solidFill>
                  <a:schemeClr val="tx2"/>
                </a:solidFill>
                <a:latin typeface="Calibri"/>
              </a:rPr>
              <a:t>BLAST interface can be used to map sequence data from a non-model species to a reference species present in PLAZA</a:t>
            </a:r>
            <a:endParaRPr lang="en-US" sz="1800" b="1">
              <a:solidFill>
                <a:schemeClr val="tx2"/>
              </a:solidFill>
              <a:latin typeface="Calibri"/>
            </a:endParaRPr>
          </a:p>
          <a:p>
            <a:pPr lvl="1">
              <a:defRPr/>
            </a:pPr>
            <a:endParaRPr lang="en-US" sz="2000" b="1">
              <a:solidFill>
                <a:schemeClr val="tx2"/>
              </a:solidFill>
              <a:latin typeface="Calibri"/>
            </a:endParaRPr>
          </a:p>
          <a:p>
            <a:pPr>
              <a:defRPr/>
            </a:pPr>
            <a:r>
              <a:rPr lang="en-US" sz="2000">
                <a:solidFill>
                  <a:schemeClr val="tx2"/>
                </a:solidFill>
                <a:latin typeface="Calibri"/>
              </a:rPr>
              <a:t>A </a:t>
            </a:r>
            <a:r>
              <a:rPr lang="en-US" sz="2000" b="1">
                <a:solidFill>
                  <a:schemeClr val="tx2"/>
                </a:solidFill>
                <a:latin typeface="Calibri"/>
              </a:rPr>
              <a:t>toolbox</a:t>
            </a:r>
            <a:r>
              <a:rPr lang="en-US" sz="2000">
                <a:solidFill>
                  <a:schemeClr val="tx2"/>
                </a:solidFill>
                <a:latin typeface="Calibri"/>
              </a:rPr>
              <a:t> is available to analyze user-defined gene sets (~experiment)</a:t>
            </a:r>
            <a:endParaRPr/>
          </a:p>
          <a:p>
            <a:pPr>
              <a:defRPr/>
            </a:pPr>
            <a:endParaRPr lang="nl-BE"/>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10</a:t>
            </a:fld>
            <a:endParaRPr lang="nl-BE"/>
          </a:p>
        </p:txBody>
      </p:sp>
      <p:pic>
        <p:nvPicPr>
          <p:cNvPr id="7" name="Picture 2"/>
          <p:cNvPicPr>
            <a:picLocks noChangeAspect="1" noChangeArrowheads="1"/>
          </p:cNvPicPr>
          <p:nvPr/>
        </p:nvPicPr>
        <p:blipFill>
          <a:blip r:embed="rId3"/>
          <a:stretch/>
        </p:blipFill>
        <p:spPr bwMode="auto">
          <a:xfrm>
            <a:off x="1547301" y="3400472"/>
            <a:ext cx="6430615" cy="1739135"/>
          </a:xfrm>
          <a:prstGeom prst="rect">
            <a:avLst/>
          </a:prstGeom>
          <a:noFill/>
          <a:ln>
            <a:noFill/>
          </a:ln>
          <a:effectLst/>
        </p:spPr>
      </p:pic>
      <p:sp>
        <p:nvSpPr>
          <p:cNvPr id="6" name="TextBox 5"/>
          <p:cNvSpPr txBox="1"/>
          <p:nvPr/>
        </p:nvSpPr>
        <p:spPr bwMode="auto">
          <a:xfrm>
            <a:off x="1813946" y="5324799"/>
            <a:ext cx="814953" cy="307777"/>
          </a:xfrm>
          <a:prstGeom prst="rect">
            <a:avLst/>
          </a:prstGeom>
          <a:noFill/>
        </p:spPr>
        <p:txBody>
          <a:bodyPr wrap="square" rtlCol="0">
            <a:spAutoFit/>
          </a:bodyPr>
          <a:lstStyle/>
          <a:p>
            <a:pPr>
              <a:defRPr/>
            </a:pPr>
            <a:r>
              <a:rPr lang="en-US" sz="1400" b="1">
                <a:solidFill>
                  <a:schemeClr val="bg1">
                    <a:lumMod val="50000"/>
                  </a:schemeClr>
                </a:solidFill>
                <a:latin typeface="+mn-lt"/>
                <a:cs typeface="Arial"/>
              </a:rPr>
              <a:t>INPUT</a:t>
            </a:r>
            <a:endParaRPr lang="nl-BE" sz="1400" b="1">
              <a:solidFill>
                <a:schemeClr val="bg1">
                  <a:lumMod val="50000"/>
                </a:schemeClr>
              </a:solidFill>
              <a:latin typeface="+mn-lt"/>
              <a:cs typeface="Arial"/>
            </a:endParaRPr>
          </a:p>
        </p:txBody>
      </p:sp>
      <p:sp>
        <p:nvSpPr>
          <p:cNvPr id="8" name="TextBox 7"/>
          <p:cNvSpPr txBox="1"/>
          <p:nvPr/>
        </p:nvSpPr>
        <p:spPr bwMode="auto">
          <a:xfrm>
            <a:off x="5655118" y="5323309"/>
            <a:ext cx="2616045" cy="307777"/>
          </a:xfrm>
          <a:prstGeom prst="rect">
            <a:avLst/>
          </a:prstGeom>
          <a:noFill/>
        </p:spPr>
        <p:txBody>
          <a:bodyPr wrap="square" rtlCol="0">
            <a:spAutoFit/>
          </a:bodyPr>
          <a:lstStyle/>
          <a:p>
            <a:pPr>
              <a:defRPr/>
            </a:pPr>
            <a:r>
              <a:rPr lang="en-US" sz="1400" b="1">
                <a:solidFill>
                  <a:schemeClr val="bg1">
                    <a:lumMod val="50000"/>
                  </a:schemeClr>
                </a:solidFill>
                <a:latin typeface="+mn-lt"/>
                <a:cs typeface="Arial"/>
              </a:rPr>
              <a:t>OUTPUT: PLAZA Data analysis</a:t>
            </a:r>
            <a:endParaRPr lang="nl-BE" sz="1400" b="1">
              <a:solidFill>
                <a:schemeClr val="bg1">
                  <a:lumMod val="50000"/>
                </a:schemeClr>
              </a:solidFill>
              <a:latin typeface="+mn-lt"/>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How to find what you are looking for?</a:t>
            </a:r>
            <a:endParaRPr lang="nl-BE" sz="3200"/>
          </a:p>
        </p:txBody>
      </p:sp>
      <p:sp>
        <p:nvSpPr>
          <p:cNvPr id="3" name="Content Placeholder 2"/>
          <p:cNvSpPr>
            <a:spLocks noGrp="1"/>
          </p:cNvSpPr>
          <p:nvPr>
            <p:ph idx="1"/>
          </p:nvPr>
        </p:nvSpPr>
        <p:spPr bwMode="auto"/>
        <p:txBody>
          <a:bodyPr/>
          <a:lstStyle/>
          <a:p>
            <a:pPr>
              <a:defRPr/>
            </a:pPr>
            <a:r>
              <a:rPr lang="en-US" sz="2000" u="sng">
                <a:hlinkClick r:id="rId3" tooltip="http://www.vandepoelelab.be/plaza/documentation"/>
              </a:rPr>
              <a:t>http</a:t>
            </a:r>
            <a:r>
              <a:rPr lang="en-US" sz="2000" u="sng">
                <a:hlinkClick r:id="rId3" tooltip="http://www.vandepoelelab.be/plaza/documentation"/>
              </a:rPr>
              <a:t>://www.vandepoelelab.be/plaza/documentation</a:t>
            </a:r>
            <a:r>
              <a:rPr lang="en-US" sz="2000"/>
              <a:t> </a:t>
            </a:r>
            <a:endParaRPr lang="en-US" sz="2000"/>
          </a:p>
          <a:p>
            <a:pPr>
              <a:defRPr/>
            </a:pPr>
            <a:endParaRPr lang="en-US" sz="2400"/>
          </a:p>
          <a:p>
            <a:pPr>
              <a:defRPr/>
            </a:pPr>
            <a:r>
              <a:rPr lang="en-US" sz="2400"/>
              <a:t>Glossary</a:t>
            </a:r>
            <a:endParaRPr/>
          </a:p>
          <a:p>
            <a:pPr>
              <a:defRPr/>
            </a:pPr>
            <a:r>
              <a:rPr lang="en-US" sz="2400"/>
              <a:t>Documentation</a:t>
            </a:r>
            <a:endParaRPr/>
          </a:p>
          <a:p>
            <a:pPr lvl="1">
              <a:defRPr/>
            </a:pPr>
            <a:r>
              <a:rPr lang="en-US" sz="2000"/>
              <a:t>Data content</a:t>
            </a:r>
            <a:endParaRPr/>
          </a:p>
          <a:p>
            <a:pPr lvl="1">
              <a:defRPr/>
            </a:pPr>
            <a:r>
              <a:rPr lang="en-US" sz="2000"/>
              <a:t>Construction</a:t>
            </a:r>
            <a:endParaRPr/>
          </a:p>
          <a:p>
            <a:pPr lvl="1">
              <a:defRPr/>
            </a:pPr>
            <a:r>
              <a:rPr lang="en-US" sz="2000"/>
              <a:t>Tools</a:t>
            </a:r>
            <a:endParaRPr/>
          </a:p>
          <a:p>
            <a:pPr>
              <a:defRPr/>
            </a:pPr>
            <a:r>
              <a:rPr lang="en-US" sz="2400"/>
              <a:t>Tutorials &amp; FAQ</a:t>
            </a:r>
            <a:endParaRPr/>
          </a:p>
          <a:p>
            <a:pPr>
              <a:defRPr/>
            </a:pPr>
            <a:r>
              <a:rPr lang="en-US" sz="2400"/>
              <a:t>Publications</a:t>
            </a:r>
            <a:endParaRPr/>
          </a:p>
          <a:p>
            <a:pPr marL="457200" lvl="1" indent="0">
              <a:buNone/>
              <a:defRPr/>
            </a:pPr>
            <a:endParaRPr lang="nl-BE" sz="2400"/>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11</a:t>
            </a:fld>
            <a:endParaRPr lang="nl-B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Further reading</a:t>
            </a:r>
            <a:endParaRPr lang="nl-BE" sz="3200"/>
          </a:p>
        </p:txBody>
      </p:sp>
      <p:sp>
        <p:nvSpPr>
          <p:cNvPr id="7" name="Content Placeholder 6"/>
          <p:cNvSpPr>
            <a:spLocks noGrp="1"/>
          </p:cNvSpPr>
          <p:nvPr>
            <p:ph idx="1"/>
          </p:nvPr>
        </p:nvSpPr>
        <p:spPr bwMode="auto"/>
        <p:txBody>
          <a:bodyPr/>
          <a:lstStyle/>
          <a:p>
            <a:pPr>
              <a:defRPr/>
            </a:pPr>
            <a:r>
              <a:rPr lang="nl-BE" sz="1600" b="1"/>
              <a:t>Core Publications</a:t>
            </a:r>
            <a:endParaRPr/>
          </a:p>
          <a:p>
            <a:pPr lvl="1">
              <a:defRPr/>
            </a:pPr>
            <a:r>
              <a:rPr lang="en-US" sz="1600" b="1"/>
              <a:t>Van Bel, M., </a:t>
            </a:r>
            <a:r>
              <a:rPr lang="en-US" sz="1600" b="1"/>
              <a:t>Silvestri</a:t>
            </a:r>
            <a:r>
              <a:rPr lang="en-US" sz="1600" b="1"/>
              <a:t>, F., </a:t>
            </a:r>
            <a:r>
              <a:rPr lang="en-US" sz="1600" b="1"/>
              <a:t>Weitz</a:t>
            </a:r>
            <a:r>
              <a:rPr lang="en-US" sz="1600" b="1"/>
              <a:t>, E., </a:t>
            </a:r>
            <a:r>
              <a:rPr lang="en-US" sz="1600" b="1"/>
              <a:t>Kreft</a:t>
            </a:r>
            <a:r>
              <a:rPr lang="en-US" sz="1600" b="1"/>
              <a:t>, L., </a:t>
            </a:r>
            <a:r>
              <a:rPr lang="en-US" sz="1600" b="1"/>
              <a:t>Botzki</a:t>
            </a:r>
            <a:r>
              <a:rPr lang="en-US" sz="1600" b="1"/>
              <a:t>, A., Coppens, F., </a:t>
            </a:r>
            <a:r>
              <a:rPr lang="en-US" sz="1600" b="1"/>
              <a:t>Vandepoele</a:t>
            </a:r>
            <a:r>
              <a:rPr lang="en-US" sz="1600" b="1"/>
              <a:t>, K. </a:t>
            </a:r>
            <a:r>
              <a:rPr lang="en-US" sz="1600"/>
              <a:t>(2022) PLAZA 5.0: Extending the scope and power of comparative and functional genomics </a:t>
            </a:r>
            <a:r>
              <a:rPr lang="en-US" sz="1600" u="sng">
                <a:solidFill>
                  <a:schemeClr val="accent1"/>
                </a:solidFill>
              </a:rPr>
              <a:t>Nucleic Acids Res. </a:t>
            </a:r>
            <a:r>
              <a:rPr lang="en-US" sz="1600" u="sng">
                <a:solidFill>
                  <a:schemeClr val="accent1"/>
                </a:solidFill>
              </a:rPr>
              <a:t>50 </a:t>
            </a:r>
            <a:r>
              <a:rPr lang="en-US" sz="1600" u="sng">
                <a:solidFill>
                  <a:schemeClr val="accent1"/>
                </a:solidFill>
              </a:rPr>
              <a:t>(Database issue): </a:t>
            </a:r>
            <a:r>
              <a:rPr lang="en-US" sz="1600" u="sng">
                <a:solidFill>
                  <a:schemeClr val="accent1"/>
                </a:solidFill>
              </a:rPr>
              <a:t>D1468-1474</a:t>
            </a:r>
            <a:endParaRPr lang="en-US" sz="1600" b="1"/>
          </a:p>
          <a:p>
            <a:pPr lvl="1">
              <a:defRPr/>
            </a:pPr>
            <a:r>
              <a:rPr lang="en-US" sz="1600" b="1"/>
              <a:t>Van </a:t>
            </a:r>
            <a:r>
              <a:rPr lang="en-US" sz="1600" b="1"/>
              <a:t>Bel, M., Diels, T., </a:t>
            </a:r>
            <a:r>
              <a:rPr lang="en-US" sz="1600" b="1"/>
              <a:t>Vancaester</a:t>
            </a:r>
            <a:r>
              <a:rPr lang="en-US" sz="1600" b="1"/>
              <a:t>, E., </a:t>
            </a:r>
            <a:r>
              <a:rPr lang="en-US" sz="1600" b="1"/>
              <a:t>Kreft</a:t>
            </a:r>
            <a:r>
              <a:rPr lang="en-US" sz="1600" b="1"/>
              <a:t>, L., </a:t>
            </a:r>
            <a:r>
              <a:rPr lang="en-US" sz="1600" b="1"/>
              <a:t>Botzki</a:t>
            </a:r>
            <a:r>
              <a:rPr lang="en-US" sz="1600" b="1"/>
              <a:t>, A., Van de Peer, Y., Coppens, F., </a:t>
            </a:r>
            <a:r>
              <a:rPr lang="en-US" sz="1600" b="1"/>
              <a:t>Vandepoele</a:t>
            </a:r>
            <a:r>
              <a:rPr lang="en-US" sz="1600" b="1"/>
              <a:t>, K. </a:t>
            </a:r>
            <a:r>
              <a:rPr lang="en-US" sz="1600"/>
              <a:t>(2017) PLAZA 4.0: an integrative resource for functional, evolutionary, and comparative plant genomics </a:t>
            </a:r>
            <a:r>
              <a:rPr lang="en-US" sz="1600" u="sng">
                <a:solidFill>
                  <a:schemeClr val="accent1"/>
                </a:solidFill>
              </a:rPr>
              <a:t>Nucleic Acids Res. 46 (Database issue): D1190-1196</a:t>
            </a:r>
            <a:r>
              <a:rPr lang="en-US" sz="1600">
                <a:solidFill>
                  <a:schemeClr val="accent1"/>
                </a:solidFill>
              </a:rPr>
              <a:t> </a:t>
            </a:r>
            <a:endParaRPr lang="nl-BE" sz="1600" b="1">
              <a:solidFill>
                <a:schemeClr val="accent1"/>
              </a:solidFill>
            </a:endParaRPr>
          </a:p>
          <a:p>
            <a:pPr lvl="1">
              <a:defRPr/>
            </a:pPr>
            <a:r>
              <a:rPr lang="nl-BE" sz="1600" b="1"/>
              <a:t>* Proost, S.</a:t>
            </a:r>
            <a:r>
              <a:rPr lang="nl-BE" sz="1600"/>
              <a:t>, </a:t>
            </a:r>
            <a:r>
              <a:rPr lang="nl-BE" sz="1600" b="1"/>
              <a:t>* Van Bel, M.</a:t>
            </a:r>
            <a:r>
              <a:rPr lang="nl-BE" sz="1600"/>
              <a:t>, </a:t>
            </a:r>
            <a:r>
              <a:rPr lang="nl-BE" sz="1600" b="1"/>
              <a:t>Vaneechoutte, D.</a:t>
            </a:r>
            <a:r>
              <a:rPr lang="nl-BE" sz="1600"/>
              <a:t>, </a:t>
            </a:r>
            <a:r>
              <a:rPr lang="nl-BE" sz="1600" b="1"/>
              <a:t>Van de Peer, Y.</a:t>
            </a:r>
            <a:r>
              <a:rPr lang="nl-BE" sz="1600"/>
              <a:t>, </a:t>
            </a:r>
            <a:r>
              <a:rPr lang="nl-BE" sz="1600" b="1"/>
              <a:t>Inzé, D.</a:t>
            </a:r>
            <a:r>
              <a:rPr lang="nl-BE" sz="1600"/>
              <a:t>, </a:t>
            </a:r>
            <a:r>
              <a:rPr lang="nl-BE" sz="1600" b="1"/>
              <a:t>Mueller-Roeber, B.</a:t>
            </a:r>
            <a:r>
              <a:rPr lang="nl-BE" sz="1600"/>
              <a:t>, </a:t>
            </a:r>
            <a:r>
              <a:rPr lang="nl-BE" sz="1600" b="1"/>
              <a:t>Vandepoele, K.</a:t>
            </a:r>
            <a:r>
              <a:rPr lang="nl-BE" sz="1600"/>
              <a:t> (2014) PLAZA 3.0: an access point for plant comparative genomics. </a:t>
            </a:r>
            <a:r>
              <a:rPr lang="nl-BE" sz="1600" u="sng">
                <a:hlinkClick r:id="rId3" tooltip="https://www.ncbi.nlm.nih.gov/pmc/articles/PMC4384038/"/>
              </a:rPr>
              <a:t>Nucleic Acids Res. 43(Database issue):D974-81 </a:t>
            </a:r>
            <a:endParaRPr lang="nl-BE" sz="1600"/>
          </a:p>
          <a:p>
            <a:pPr lvl="1">
              <a:defRPr/>
            </a:pPr>
            <a:r>
              <a:rPr lang="nl-BE" sz="1600" b="1"/>
              <a:t>* Van Bel, M.</a:t>
            </a:r>
            <a:r>
              <a:rPr lang="nl-BE" sz="1600"/>
              <a:t>, </a:t>
            </a:r>
            <a:r>
              <a:rPr lang="nl-BE" sz="1600" b="1"/>
              <a:t>* Proost, S.</a:t>
            </a:r>
            <a:r>
              <a:rPr lang="nl-BE" sz="1600"/>
              <a:t>, </a:t>
            </a:r>
            <a:r>
              <a:rPr lang="nl-BE" sz="1600" b="1"/>
              <a:t>Wischnitzki, E.</a:t>
            </a:r>
            <a:r>
              <a:rPr lang="nl-BE" sz="1600"/>
              <a:t>, </a:t>
            </a:r>
            <a:r>
              <a:rPr lang="nl-BE" sz="1600" b="1"/>
              <a:t>Movahedi, S.</a:t>
            </a:r>
            <a:r>
              <a:rPr lang="nl-BE" sz="1600"/>
              <a:t>, </a:t>
            </a:r>
            <a:r>
              <a:rPr lang="nl-BE" sz="1600" b="1"/>
              <a:t>Scheerlinck, C.</a:t>
            </a:r>
            <a:r>
              <a:rPr lang="nl-BE" sz="1600"/>
              <a:t>, </a:t>
            </a:r>
            <a:r>
              <a:rPr lang="nl-BE" sz="1600" b="1"/>
              <a:t>Van de Peer, Y.</a:t>
            </a:r>
            <a:r>
              <a:rPr lang="nl-BE" sz="1600"/>
              <a:t>, </a:t>
            </a:r>
            <a:r>
              <a:rPr lang="nl-BE" sz="1600" b="1"/>
              <a:t>Vandepoele, K.</a:t>
            </a:r>
            <a:r>
              <a:rPr lang="nl-BE" sz="1600"/>
              <a:t> (2012) Dissecting plant genomes with the PLAZA comparative genomics platform. </a:t>
            </a:r>
            <a:r>
              <a:rPr lang="nl-BE" sz="1600" u="sng">
                <a:hlinkClick r:id="rId4" tooltip="http://www.plantphysiol.org/content/158/2/590.long"/>
              </a:rPr>
              <a:t>Plant Physiol. 158(2):590-600 </a:t>
            </a:r>
            <a:endParaRPr lang="nl-BE" sz="1600"/>
          </a:p>
          <a:p>
            <a:pPr lvl="1">
              <a:defRPr/>
            </a:pPr>
            <a:r>
              <a:rPr lang="nl-BE" sz="1600" b="1"/>
              <a:t>* Proost, S.</a:t>
            </a:r>
            <a:r>
              <a:rPr lang="nl-BE" sz="1600"/>
              <a:t>, </a:t>
            </a:r>
            <a:r>
              <a:rPr lang="nl-BE" sz="1600" b="1"/>
              <a:t>* Van Bel, M.</a:t>
            </a:r>
            <a:r>
              <a:rPr lang="nl-BE" sz="1600"/>
              <a:t>, </a:t>
            </a:r>
            <a:r>
              <a:rPr lang="nl-BE" sz="1600" b="1"/>
              <a:t>Sterk, L.</a:t>
            </a:r>
            <a:r>
              <a:rPr lang="nl-BE" sz="1600"/>
              <a:t>, </a:t>
            </a:r>
            <a:r>
              <a:rPr lang="nl-BE" sz="1600" b="1"/>
              <a:t>Billiau, K.</a:t>
            </a:r>
            <a:r>
              <a:rPr lang="nl-BE" sz="1600"/>
              <a:t>, </a:t>
            </a:r>
            <a:r>
              <a:rPr lang="nl-BE" sz="1600" b="1"/>
              <a:t>Van Parys, T.</a:t>
            </a:r>
            <a:r>
              <a:rPr lang="nl-BE" sz="1600"/>
              <a:t>, </a:t>
            </a:r>
            <a:r>
              <a:rPr lang="nl-BE" sz="1600" b="1"/>
              <a:t>Van de Peer, Y.</a:t>
            </a:r>
            <a:r>
              <a:rPr lang="nl-BE" sz="1600"/>
              <a:t>, </a:t>
            </a:r>
            <a:r>
              <a:rPr lang="nl-BE" sz="1600" b="1"/>
              <a:t>Vandepoele, K.</a:t>
            </a:r>
            <a:r>
              <a:rPr lang="nl-BE" sz="1600"/>
              <a:t> (2009) PLAZA: a comparative genomics resource to study gene and genome evolution in plants. </a:t>
            </a:r>
            <a:r>
              <a:rPr lang="nl-BE" sz="1600" u="sng">
                <a:hlinkClick r:id="rId5" tooltip="http://www.plantcell.org/content/21/12/3718.long"/>
              </a:rPr>
              <a:t>Plant Cell. 21(12):3718-31 </a:t>
            </a:r>
            <a:endParaRPr lang="nl-BE" sz="1600" b="1"/>
          </a:p>
          <a:p>
            <a:pPr marL="0" indent="0">
              <a:buNone/>
              <a:defRPr/>
            </a:pPr>
            <a:endParaRPr lang="nl-BE" sz="1600"/>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12</a:t>
            </a:fld>
            <a:endParaRPr lang="nl-B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Conclusions</a:t>
            </a:r>
            <a:endParaRPr lang="nl-BE" sz="3200"/>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13</a:t>
            </a:fld>
            <a:endParaRPr lang="nl-BE"/>
          </a:p>
        </p:txBody>
      </p:sp>
      <p:sp>
        <p:nvSpPr>
          <p:cNvPr id="5" name="Content Placeholder 2"/>
          <p:cNvSpPr txBox="1"/>
          <p:nvPr/>
        </p:nvSpPr>
        <p:spPr bwMode="auto">
          <a:xfrm>
            <a:off x="1063542" y="1172244"/>
            <a:ext cx="7310437" cy="4968875"/>
          </a:xfrm>
          <a:prstGeom prst="rect">
            <a:avLst/>
          </a:prstGeom>
        </p:spPr>
        <p:txBody>
          <a:bodyPr vert="horz" lIns="91440" tIns="45720" rIns="91440" bIns="45720" rtlCol="0">
            <a:noAutofit/>
          </a:bodyPr>
          <a:lstStyle>
            <a:lvl1pPr marL="342900" indent="-342900" algn="l" defTabSz="457200">
              <a:spcBef>
                <a:spcPts val="0"/>
              </a:spcBef>
              <a:buClr>
                <a:srgbClr val="EA6341"/>
              </a:buClr>
              <a:buSzPct val="100000"/>
              <a:buFont typeface="Corbel"/>
              <a:buChar char="•"/>
              <a:defRPr sz="2800">
                <a:solidFill>
                  <a:srgbClr val="1B2944"/>
                </a:solidFill>
                <a:latin typeface="+mn-lt"/>
                <a:ea typeface="+mn-ea"/>
                <a:cs typeface="+mn-cs"/>
              </a:defRPr>
            </a:lvl1pPr>
            <a:lvl2pPr marL="742950" indent="-285750" algn="l" defTabSz="457200">
              <a:spcBef>
                <a:spcPts val="0"/>
              </a:spcBef>
              <a:buSzPct val="80000"/>
              <a:buFontTx/>
              <a:buBlip>
                <a:blip r:embed="rId3"/>
              </a:buBlip>
              <a:defRPr sz="2800">
                <a:solidFill>
                  <a:srgbClr val="1B2944"/>
                </a:solidFill>
                <a:latin typeface="+mn-lt"/>
                <a:ea typeface="+mn-ea"/>
                <a:cs typeface="+mn-cs"/>
              </a:defRPr>
            </a:lvl2pPr>
            <a:lvl3pPr marL="1143000" indent="-228600" algn="l" defTabSz="457200">
              <a:spcBef>
                <a:spcPts val="0"/>
              </a:spcBef>
              <a:buClr>
                <a:srgbClr val="1B2944"/>
              </a:buClr>
              <a:buFont typeface="Arial"/>
              <a:buChar char="•"/>
              <a:defRPr sz="2400">
                <a:solidFill>
                  <a:srgbClr val="1B2944"/>
                </a:solidFill>
                <a:latin typeface="+mn-lt"/>
                <a:ea typeface="+mn-ea"/>
                <a:cs typeface="+mn-cs"/>
              </a:defRPr>
            </a:lvl3pPr>
            <a:lvl4pPr marL="1600200" indent="-228600" algn="l" defTabSz="457200">
              <a:spcBef>
                <a:spcPts val="0"/>
              </a:spcBef>
              <a:buClr>
                <a:srgbClr val="1B2944"/>
              </a:buClr>
              <a:buFont typeface="Arial"/>
              <a:buChar char="•"/>
              <a:defRPr sz="2000">
                <a:solidFill>
                  <a:srgbClr val="1B2944"/>
                </a:solidFill>
                <a:latin typeface="+mn-lt"/>
                <a:ea typeface="+mn-ea"/>
                <a:cs typeface="+mn-cs"/>
              </a:defRPr>
            </a:lvl4pPr>
            <a:lvl5pPr marL="2057400" indent="-228600" algn="l" defTabSz="457200">
              <a:spcBef>
                <a:spcPts val="0"/>
              </a:spcBef>
              <a:buClr>
                <a:srgbClr val="1B2944"/>
              </a:buClr>
              <a:buFont typeface="Arial"/>
              <a:buChar char="•"/>
              <a:defRPr sz="2000">
                <a:solidFill>
                  <a:srgbClr val="1B2944"/>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defRPr/>
            </a:pPr>
            <a:r>
              <a:rPr lang="en-US" sz="2200"/>
              <a:t>PLAZA provides a versatile toolbox for plant genomics</a:t>
            </a:r>
            <a:endParaRPr/>
          </a:p>
          <a:p>
            <a:pPr>
              <a:defRPr/>
            </a:pPr>
            <a:endParaRPr lang="en-US" sz="2200"/>
          </a:p>
          <a:p>
            <a:pPr>
              <a:defRPr/>
            </a:pPr>
            <a:r>
              <a:rPr lang="en-US" sz="2200"/>
              <a:t>Integration of complementary data sources describing gene functions</a:t>
            </a:r>
            <a:endParaRPr/>
          </a:p>
          <a:p>
            <a:pPr>
              <a:defRPr/>
            </a:pPr>
            <a:endParaRPr lang="en-US" sz="2200"/>
          </a:p>
          <a:p>
            <a:pPr>
              <a:defRPr/>
            </a:pPr>
            <a:r>
              <a:rPr lang="en-US" sz="2200"/>
              <a:t>Improved algorithms to transfer functional annotation from well-characterized plant genomes to other species</a:t>
            </a:r>
            <a:endParaRPr/>
          </a:p>
          <a:p>
            <a:pPr>
              <a:defRPr/>
            </a:pPr>
            <a:endParaRPr lang="en-US" sz="2200"/>
          </a:p>
          <a:p>
            <a:pPr>
              <a:defRPr/>
            </a:pPr>
            <a:r>
              <a:rPr lang="en-US" sz="2200"/>
              <a:t>Technical improvements</a:t>
            </a:r>
            <a:endParaRPr/>
          </a:p>
          <a:p>
            <a:pPr lvl="1">
              <a:defRPr/>
            </a:pPr>
            <a:r>
              <a:rPr lang="en-US" sz="2000"/>
              <a:t>database design</a:t>
            </a:r>
            <a:endParaRPr/>
          </a:p>
          <a:p>
            <a:pPr lvl="1">
              <a:defRPr/>
            </a:pPr>
            <a:r>
              <a:rPr lang="en-US" sz="2000"/>
              <a:t>comparative genomics toolbox</a:t>
            </a:r>
            <a:endParaRPr/>
          </a:p>
          <a:p>
            <a:pPr lvl="1">
              <a:defRPr/>
            </a:pPr>
            <a:r>
              <a:rPr lang="en-US" sz="2000"/>
              <a:t>speed</a:t>
            </a:r>
            <a:endParaRPr/>
          </a:p>
          <a:p>
            <a:pPr lvl="1">
              <a:defRPr/>
            </a:pPr>
            <a:r>
              <a:rPr lang="en-US" sz="2000"/>
              <a:t>interactive visualizations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Cross-species genome analysis</a:t>
            </a:r>
            <a:endParaRPr lang="nl-BE" sz="3200"/>
          </a:p>
        </p:txBody>
      </p:sp>
      <p:sp>
        <p:nvSpPr>
          <p:cNvPr id="3" name="Content Placeholder 2"/>
          <p:cNvSpPr>
            <a:spLocks noGrp="1"/>
          </p:cNvSpPr>
          <p:nvPr>
            <p:ph idx="1"/>
          </p:nvPr>
        </p:nvSpPr>
        <p:spPr bwMode="auto">
          <a:xfrm>
            <a:off x="457200" y="1600201"/>
            <a:ext cx="6753726" cy="4485968"/>
          </a:xfrm>
        </p:spPr>
        <p:txBody>
          <a:bodyPr/>
          <a:lstStyle/>
          <a:p>
            <a:pPr>
              <a:lnSpc>
                <a:spcPct val="150000"/>
              </a:lnSpc>
              <a:defRPr/>
            </a:pPr>
            <a:r>
              <a:rPr lang="en-US" sz="2000" b="1"/>
              <a:t>Comparative genomics </a:t>
            </a:r>
            <a:r>
              <a:rPr lang="en-US" sz="2000"/>
              <a:t>is a powerful tool</a:t>
            </a:r>
            <a:endParaRPr/>
          </a:p>
          <a:p>
            <a:pPr lvl="1">
              <a:lnSpc>
                <a:spcPct val="150000"/>
              </a:lnSpc>
              <a:defRPr/>
            </a:pPr>
            <a:r>
              <a:rPr lang="en-US" sz="1900"/>
              <a:t>to </a:t>
            </a:r>
            <a:r>
              <a:rPr lang="en-US" sz="1900" b="1"/>
              <a:t>transfer knowledge</a:t>
            </a:r>
            <a:r>
              <a:rPr lang="en-US" sz="1900"/>
              <a:t> from </a:t>
            </a:r>
            <a:r>
              <a:rPr lang="en-US" sz="1900" b="1"/>
              <a:t>model species</a:t>
            </a:r>
            <a:r>
              <a:rPr lang="en-US" sz="1900"/>
              <a:t> to crops</a:t>
            </a:r>
            <a:endParaRPr/>
          </a:p>
          <a:p>
            <a:pPr lvl="1">
              <a:lnSpc>
                <a:spcPct val="150000"/>
              </a:lnSpc>
              <a:defRPr/>
            </a:pPr>
            <a:r>
              <a:rPr lang="en-US" sz="1900"/>
              <a:t>to link </a:t>
            </a:r>
            <a:r>
              <a:rPr lang="en-US" sz="1900" b="1"/>
              <a:t>genomic changes </a:t>
            </a:r>
            <a:r>
              <a:rPr lang="en-US" sz="1900"/>
              <a:t>to </a:t>
            </a:r>
            <a:r>
              <a:rPr lang="en-US" sz="1900" b="1"/>
              <a:t>environmental adaptation</a:t>
            </a:r>
            <a:endParaRPr/>
          </a:p>
          <a:p>
            <a:pPr lvl="1">
              <a:lnSpc>
                <a:spcPct val="150000"/>
              </a:lnSpc>
              <a:defRPr/>
            </a:pPr>
            <a:r>
              <a:rPr lang="en-US" sz="1900"/>
              <a:t>to trace </a:t>
            </a:r>
            <a:r>
              <a:rPr lang="en-US" sz="1900" b="1"/>
              <a:t>structural changes </a:t>
            </a:r>
            <a:r>
              <a:rPr lang="en-US" sz="1900"/>
              <a:t>within a genome or population</a:t>
            </a:r>
            <a:endParaRPr/>
          </a:p>
          <a:p>
            <a:pPr>
              <a:lnSpc>
                <a:spcPct val="150000"/>
              </a:lnSpc>
              <a:defRPr/>
            </a:pPr>
            <a:endParaRPr lang="en-US" sz="2000"/>
          </a:p>
          <a:p>
            <a:pPr>
              <a:lnSpc>
                <a:spcPct val="150000"/>
              </a:lnSpc>
              <a:defRPr/>
            </a:pPr>
            <a:endParaRPr lang="nl-BE"/>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2</a:t>
            </a:fld>
            <a:endParaRPr lang="nl-BE"/>
          </a:p>
        </p:txBody>
      </p:sp>
      <p:grpSp>
        <p:nvGrpSpPr>
          <p:cNvPr id="5" name="Group 4"/>
          <p:cNvGrpSpPr/>
          <p:nvPr/>
        </p:nvGrpSpPr>
        <p:grpSpPr bwMode="auto">
          <a:xfrm>
            <a:off x="6598920" y="3992880"/>
            <a:ext cx="2290055" cy="2093289"/>
            <a:chOff x="5561809" y="3961818"/>
            <a:chExt cx="2733651" cy="2396095"/>
          </a:xfrm>
        </p:grpSpPr>
        <p:pic>
          <p:nvPicPr>
            <p:cNvPr id="6" name="Picture 4"/>
            <p:cNvPicPr>
              <a:picLocks noChangeAspect="1" noChangeArrowheads="1"/>
            </p:cNvPicPr>
            <p:nvPr/>
          </p:nvPicPr>
          <p:blipFill>
            <a:blip r:embed="rId3"/>
            <a:stretch/>
          </p:blipFill>
          <p:spPr bwMode="auto">
            <a:xfrm>
              <a:off x="5976156" y="4442459"/>
              <a:ext cx="2112131" cy="1847749"/>
            </a:xfrm>
            <a:prstGeom prst="rect">
              <a:avLst/>
            </a:prstGeom>
            <a:noFill/>
            <a:ln w="9525">
              <a:noFill/>
              <a:miter lim="800000"/>
              <a:headEnd/>
              <a:tailEnd/>
            </a:ln>
          </p:spPr>
        </p:pic>
        <p:sp>
          <p:nvSpPr>
            <p:cNvPr id="7" name="Hexagon 6"/>
            <p:cNvSpPr/>
            <p:nvPr/>
          </p:nvSpPr>
          <p:spPr bwMode="auto">
            <a:xfrm rot="5400000">
              <a:off x="7131141" y="3994965"/>
              <a:ext cx="480641" cy="414347"/>
            </a:xfrm>
            <a:prstGeom prst="hexagon">
              <a:avLst>
                <a:gd name="adj" fmla="val 25000"/>
                <a:gd name="vf" fmla="val 115470"/>
              </a:avLst>
            </a:prstGeom>
            <a:blipFill>
              <a:blip r:embed="rId4"/>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 name="Hexagon 7"/>
            <p:cNvSpPr/>
            <p:nvPr/>
          </p:nvSpPr>
          <p:spPr bwMode="auto">
            <a:xfrm rot="5400000">
              <a:off x="7847966" y="5910419"/>
              <a:ext cx="480641" cy="414347"/>
            </a:xfrm>
            <a:prstGeom prst="hexagon">
              <a:avLst>
                <a:gd name="adj" fmla="val 25000"/>
                <a:gd name="vf" fmla="val 115470"/>
              </a:avLst>
            </a:prstGeom>
            <a:blipFill>
              <a:blip r:embed="rId5"/>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 name="Hexagon 8"/>
            <p:cNvSpPr/>
            <p:nvPr/>
          </p:nvSpPr>
          <p:spPr bwMode="auto">
            <a:xfrm rot="5400000">
              <a:off x="5528662" y="5362073"/>
              <a:ext cx="480641" cy="414347"/>
            </a:xfrm>
            <a:prstGeom prst="hexagon">
              <a:avLst>
                <a:gd name="adj" fmla="val 25000"/>
                <a:gd name="vf" fmla="val 115470"/>
              </a:avLst>
            </a:prstGeom>
            <a:blipFill>
              <a:blip r:embed="rId6"/>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sz="3200"/>
              <a:t>Cross-species genome analysis</a:t>
            </a:r>
            <a:endParaRPr lang="nl-BE" sz="3200"/>
          </a:p>
        </p:txBody>
      </p:sp>
      <p:sp>
        <p:nvSpPr>
          <p:cNvPr id="3" name="Content Placeholder 2"/>
          <p:cNvSpPr>
            <a:spLocks noGrp="1"/>
          </p:cNvSpPr>
          <p:nvPr>
            <p:ph idx="1"/>
          </p:nvPr>
        </p:nvSpPr>
        <p:spPr bwMode="auto">
          <a:xfrm>
            <a:off x="457200" y="1600201"/>
            <a:ext cx="7010399" cy="4485968"/>
          </a:xfrm>
        </p:spPr>
        <p:txBody>
          <a:bodyPr/>
          <a:lstStyle/>
          <a:p>
            <a:pPr>
              <a:lnSpc>
                <a:spcPct val="150000"/>
              </a:lnSpc>
              <a:defRPr/>
            </a:pPr>
            <a:r>
              <a:rPr lang="en-US" sz="2000" b="1"/>
              <a:t>Comparative genomics </a:t>
            </a:r>
            <a:r>
              <a:rPr lang="en-US" sz="2000"/>
              <a:t>has a </a:t>
            </a:r>
            <a:r>
              <a:rPr lang="en-US" sz="2000" b="1"/>
              <a:t>steep learning curve</a:t>
            </a:r>
            <a:endParaRPr/>
          </a:p>
          <a:p>
            <a:pPr lvl="1">
              <a:lnSpc>
                <a:spcPct val="150000"/>
              </a:lnSpc>
              <a:defRPr/>
            </a:pPr>
            <a:r>
              <a:rPr lang="en-US" sz="1800"/>
              <a:t>Gathering data in the </a:t>
            </a:r>
            <a:r>
              <a:rPr lang="en-US" sz="1800" b="1"/>
              <a:t>same state </a:t>
            </a:r>
            <a:r>
              <a:rPr lang="en-US" sz="1800"/>
              <a:t>incl. proper </a:t>
            </a:r>
            <a:r>
              <a:rPr lang="en-US" sz="1800" b="1"/>
              <a:t>QC</a:t>
            </a:r>
            <a:r>
              <a:rPr lang="en-US" sz="1800"/>
              <a:t>, ready for </a:t>
            </a:r>
            <a:r>
              <a:rPr lang="en-US" sz="1800" b="1"/>
              <a:t>processing</a:t>
            </a:r>
            <a:r>
              <a:rPr lang="en-US" sz="1800"/>
              <a:t>, is not effortlessly</a:t>
            </a:r>
            <a:endParaRPr/>
          </a:p>
          <a:p>
            <a:pPr lvl="1">
              <a:lnSpc>
                <a:spcPct val="150000"/>
              </a:lnSpc>
              <a:defRPr/>
            </a:pPr>
            <a:r>
              <a:rPr lang="en-US" sz="1800" b="1"/>
              <a:t>Knowledge </a:t>
            </a:r>
            <a:r>
              <a:rPr lang="en-US" sz="1800"/>
              <a:t>of </a:t>
            </a:r>
            <a:r>
              <a:rPr lang="en-US" sz="1800" b="1"/>
              <a:t>data processing tools </a:t>
            </a:r>
            <a:r>
              <a:rPr lang="en-US" sz="1800"/>
              <a:t>is required</a:t>
            </a:r>
            <a:endParaRPr/>
          </a:p>
          <a:p>
            <a:pPr lvl="1">
              <a:lnSpc>
                <a:spcPct val="150000"/>
              </a:lnSpc>
              <a:defRPr/>
            </a:pPr>
            <a:r>
              <a:rPr lang="en-US" sz="1800" b="1"/>
              <a:t>Computer clusters </a:t>
            </a:r>
            <a:r>
              <a:rPr lang="en-US" sz="1800"/>
              <a:t>and </a:t>
            </a:r>
            <a:r>
              <a:rPr lang="en-US" sz="1800" b="1"/>
              <a:t>high memory </a:t>
            </a:r>
            <a:r>
              <a:rPr lang="en-US" sz="1800"/>
              <a:t>machines are required</a:t>
            </a:r>
            <a:endParaRPr/>
          </a:p>
          <a:p>
            <a:pPr lvl="1">
              <a:lnSpc>
                <a:spcPct val="150000"/>
              </a:lnSpc>
              <a:defRPr/>
            </a:pPr>
            <a:r>
              <a:rPr lang="en-US" sz="1800" b="1"/>
              <a:t>User friendly visualizations </a:t>
            </a:r>
            <a:r>
              <a:rPr lang="en-US" sz="1800"/>
              <a:t>are necessary to explore genomic features across multiple species</a:t>
            </a:r>
            <a:endParaRPr/>
          </a:p>
          <a:p>
            <a:pPr lvl="1">
              <a:lnSpc>
                <a:spcPct val="150000"/>
              </a:lnSpc>
              <a:defRPr/>
            </a:pPr>
            <a:r>
              <a:rPr lang="en-US" sz="1800" b="1"/>
              <a:t>Limited access </a:t>
            </a:r>
            <a:r>
              <a:rPr lang="en-US" sz="1800"/>
              <a:t>to high quality comparative genomics information</a:t>
            </a:r>
            <a:endParaRPr lang="en-US" sz="1800" b="1"/>
          </a:p>
          <a:p>
            <a:pPr>
              <a:lnSpc>
                <a:spcPct val="150000"/>
              </a:lnSpc>
              <a:defRPr/>
            </a:pPr>
            <a:endParaRPr lang="en-US" sz="1800"/>
          </a:p>
          <a:p>
            <a:pPr>
              <a:lnSpc>
                <a:spcPct val="150000"/>
              </a:lnSpc>
              <a:defRPr/>
            </a:pPr>
            <a:endParaRPr lang="nl-BE"/>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3</a:t>
            </a:fld>
            <a:endParaRPr lang="nl-BE"/>
          </a:p>
        </p:txBody>
      </p:sp>
      <p:pic>
        <p:nvPicPr>
          <p:cNvPr id="10" name="Picture 2"/>
          <p:cNvPicPr>
            <a:picLocks noChangeAspect="1" noChangeArrowheads="1"/>
          </p:cNvPicPr>
          <p:nvPr/>
        </p:nvPicPr>
        <p:blipFill>
          <a:blip r:embed="rId3"/>
          <a:stretch/>
        </p:blipFill>
        <p:spPr bwMode="auto">
          <a:xfrm>
            <a:off x="6998198" y="3721768"/>
            <a:ext cx="1659570" cy="2463715"/>
          </a:xfrm>
          <a:prstGeom prst="rect">
            <a:avLst/>
          </a:prstGeom>
          <a:noFill/>
          <a:ln>
            <a:noFill/>
          </a:ln>
          <a:effectLst/>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3"/>
          </p:nvPr>
        </p:nvSpPr>
        <p:spPr bwMode="auto"/>
        <p:txBody>
          <a:bodyPr/>
          <a:lstStyle/>
          <a:p>
            <a:pPr>
              <a:defRPr/>
            </a:pPr>
            <a:fld id="{7FF718FE-0A63-4350-8613-4EA9944B22F5}" type="slidenum">
              <a:rPr lang="nl-BE"/>
              <a:t>4</a:t>
            </a:fld>
            <a:endParaRPr lang="nl-BE"/>
          </a:p>
        </p:txBody>
      </p:sp>
      <p:pic>
        <p:nvPicPr>
          <p:cNvPr id="3" name="Picture 2"/>
          <p:cNvPicPr>
            <a:picLocks noChangeAspect="1"/>
          </p:cNvPicPr>
          <p:nvPr/>
        </p:nvPicPr>
        <p:blipFill>
          <a:blip r:embed="rId3"/>
          <a:stretch/>
        </p:blipFill>
        <p:spPr bwMode="auto">
          <a:xfrm>
            <a:off x="357037" y="270804"/>
            <a:ext cx="8545256" cy="5744868"/>
          </a:xfrm>
          <a:prstGeom prst="rect">
            <a:avLst/>
          </a:prstGeom>
        </p:spPr>
      </p:pic>
      <p:sp>
        <p:nvSpPr>
          <p:cNvPr id="7" name="Rounded Rectangle 6"/>
          <p:cNvSpPr/>
          <p:nvPr/>
        </p:nvSpPr>
        <p:spPr bwMode="auto">
          <a:xfrm>
            <a:off x="1695624" y="5924191"/>
            <a:ext cx="5319575" cy="881101"/>
          </a:xfrm>
          <a:prstGeom prst="roundRect">
            <a:avLst>
              <a:gd name="adj"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2000" b="1">
                <a:solidFill>
                  <a:schemeClr val="bg1">
                    <a:lumMod val="95000"/>
                  </a:schemeClr>
                </a:solidFill>
                <a:latin typeface="Arial"/>
                <a:cs typeface="Arial"/>
              </a:rPr>
              <a:t>https://www.vandepoelelab.be/plaza/</a:t>
            </a:r>
            <a:endParaRPr lang="nl-BE" sz="2000" b="1">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3"/>
          </p:nvPr>
        </p:nvSpPr>
        <p:spPr bwMode="auto"/>
        <p:txBody>
          <a:bodyPr/>
          <a:lstStyle/>
          <a:p>
            <a:pPr>
              <a:defRPr/>
            </a:pPr>
            <a:fld id="{7FF718FE-0A63-4350-8613-4EA9944B22F5}" type="slidenum">
              <a:rPr lang="nl-BE"/>
              <a:t>5</a:t>
            </a:fld>
            <a:endParaRPr lang="nl-BE"/>
          </a:p>
        </p:txBody>
      </p:sp>
      <p:pic>
        <p:nvPicPr>
          <p:cNvPr id="3" name="Picture 2"/>
          <p:cNvPicPr>
            <a:picLocks noChangeAspect="1"/>
          </p:cNvPicPr>
          <p:nvPr/>
        </p:nvPicPr>
        <p:blipFill>
          <a:blip r:embed="rId3"/>
          <a:stretch/>
        </p:blipFill>
        <p:spPr bwMode="auto">
          <a:xfrm>
            <a:off x="357037" y="270804"/>
            <a:ext cx="8545256" cy="5744868"/>
          </a:xfrm>
          <a:prstGeom prst="rect">
            <a:avLst/>
          </a:prstGeom>
        </p:spPr>
      </p:pic>
      <p:sp>
        <p:nvSpPr>
          <p:cNvPr id="6" name="Rounded Rectangle 5"/>
          <p:cNvSpPr/>
          <p:nvPr/>
        </p:nvSpPr>
        <p:spPr bwMode="auto">
          <a:xfrm flipH="1">
            <a:off x="502507" y="2701986"/>
            <a:ext cx="2825578" cy="1598165"/>
          </a:xfrm>
          <a:prstGeom prst="roundRect">
            <a:avLst>
              <a:gd name="adj" fmla="val 16667"/>
            </a:avLst>
          </a:prstGeom>
          <a:noFill/>
          <a:ln w="508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nl-BE"/>
          </a:p>
        </p:txBody>
      </p:sp>
      <p:sp>
        <p:nvSpPr>
          <p:cNvPr id="8" name="TextBox 7"/>
          <p:cNvSpPr txBox="1"/>
          <p:nvPr/>
        </p:nvSpPr>
        <p:spPr bwMode="auto">
          <a:xfrm>
            <a:off x="203899" y="2012708"/>
            <a:ext cx="3739422" cy="369332"/>
          </a:xfrm>
          <a:prstGeom prst="rect">
            <a:avLst/>
          </a:prstGeom>
          <a:noFill/>
        </p:spPr>
        <p:txBody>
          <a:bodyPr wrap="none" rtlCol="0">
            <a:spAutoFit/>
          </a:bodyPr>
          <a:lstStyle/>
          <a:p>
            <a:pPr>
              <a:defRPr/>
            </a:pPr>
            <a:r>
              <a:rPr lang="en-US" b="1">
                <a:solidFill>
                  <a:schemeClr val="accent3"/>
                </a:solidFill>
              </a:rPr>
              <a:t>Version we will use in this workshop</a:t>
            </a:r>
            <a:endParaRPr lang="nl-BE" b="1">
              <a:solidFill>
                <a:schemeClr val="accent3"/>
              </a:solidFill>
            </a:endParaRPr>
          </a:p>
        </p:txBody>
      </p:sp>
      <p:sp>
        <p:nvSpPr>
          <p:cNvPr id="7" name="Rounded Rectangle 6"/>
          <p:cNvSpPr/>
          <p:nvPr/>
        </p:nvSpPr>
        <p:spPr bwMode="auto">
          <a:xfrm>
            <a:off x="1779376" y="6015672"/>
            <a:ext cx="5319575" cy="881101"/>
          </a:xfrm>
          <a:prstGeom prst="roundRect">
            <a:avLst>
              <a:gd name="adj"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BE" sz="2000" b="1">
                <a:solidFill>
                  <a:schemeClr val="bg1">
                    <a:lumMod val="95000"/>
                  </a:schemeClr>
                </a:solidFill>
                <a:latin typeface="Arial"/>
                <a:cs typeface="Arial"/>
              </a:rPr>
              <a:t>https://www.vandepoelelab.be/plaza/</a:t>
            </a:r>
            <a:endParaRPr lang="nl-BE" sz="2000" b="1">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PLAZA instance finder</a:t>
            </a:r>
            <a:endParaRPr lang="nl-BE"/>
          </a:p>
        </p:txBody>
      </p:sp>
      <p:pic>
        <p:nvPicPr>
          <p:cNvPr id="5" name="Content Placeholder 4"/>
          <p:cNvPicPr>
            <a:picLocks noChangeAspect="1" noGrp="1"/>
          </p:cNvPicPr>
          <p:nvPr>
            <p:ph idx="1"/>
          </p:nvPr>
        </p:nvPicPr>
        <p:blipFill>
          <a:blip r:embed="rId3"/>
          <a:stretch/>
        </p:blipFill>
        <p:spPr bwMode="auto">
          <a:xfrm>
            <a:off x="457200" y="1417639"/>
            <a:ext cx="5192725" cy="4093476"/>
          </a:xfrm>
          <a:prstGeom prst="rect">
            <a:avLst/>
          </a:prstGeom>
        </p:spPr>
      </p:pic>
      <p:sp>
        <p:nvSpPr>
          <p:cNvPr id="4" name="Slide Number Placeholder 3"/>
          <p:cNvSpPr>
            <a:spLocks noGrp="1"/>
          </p:cNvSpPr>
          <p:nvPr>
            <p:ph type="sldNum" sz="quarter" idx="13"/>
          </p:nvPr>
        </p:nvSpPr>
        <p:spPr bwMode="auto"/>
        <p:txBody>
          <a:bodyPr/>
          <a:lstStyle/>
          <a:p>
            <a:pPr>
              <a:defRPr/>
            </a:pPr>
            <a:fld id="{7FF718FE-0A63-4350-8613-4EA9944B22F5}" type="slidenum">
              <a:rPr lang="nl-BE"/>
              <a:t>6</a:t>
            </a:fld>
            <a:endParaRPr lang="nl-BE"/>
          </a:p>
        </p:txBody>
      </p:sp>
      <p:sp>
        <p:nvSpPr>
          <p:cNvPr id="6" name="TextBox 5"/>
          <p:cNvSpPr txBox="1"/>
          <p:nvPr/>
        </p:nvSpPr>
        <p:spPr bwMode="auto">
          <a:xfrm>
            <a:off x="5649924" y="1417639"/>
            <a:ext cx="3494075" cy="3693319"/>
          </a:xfrm>
          <a:prstGeom prst="rect">
            <a:avLst/>
          </a:prstGeom>
          <a:noFill/>
        </p:spPr>
        <p:txBody>
          <a:bodyPr wrap="square" rtlCol="0">
            <a:spAutoFit/>
          </a:bodyPr>
          <a:lstStyle/>
          <a:p>
            <a:pPr>
              <a:defRPr/>
            </a:pPr>
            <a:r>
              <a:rPr lang="en-US" b="1" u="sng"/>
              <a:t>Problem</a:t>
            </a:r>
            <a:endParaRPr/>
          </a:p>
          <a:p>
            <a:pPr marL="285750" indent="-285750">
              <a:buFont typeface="Arial"/>
              <a:buChar char="•"/>
              <a:defRPr/>
            </a:pPr>
            <a:r>
              <a:rPr lang="en-US"/>
              <a:t>Multiple genome versions of the same species are available (assembly/annotation)</a:t>
            </a:r>
            <a:endParaRPr/>
          </a:p>
          <a:p>
            <a:pPr marL="285750" indent="-285750">
              <a:buFont typeface="Arial"/>
              <a:buChar char="•"/>
              <a:defRPr/>
            </a:pPr>
            <a:r>
              <a:rPr lang="en-US"/>
              <a:t>Multiple PLAZA instances are available</a:t>
            </a:r>
            <a:endParaRPr/>
          </a:p>
          <a:p>
            <a:pPr marL="285750" indent="-285750">
              <a:buFont typeface="Arial"/>
              <a:buChar char="•"/>
              <a:defRPr/>
            </a:pPr>
            <a:endParaRPr lang="en-US"/>
          </a:p>
          <a:p>
            <a:pPr>
              <a:defRPr/>
            </a:pPr>
            <a:r>
              <a:rPr lang="en-US"/>
              <a:t> In which PLAZA instance is my species of interest present?</a:t>
            </a:r>
            <a:endParaRPr/>
          </a:p>
          <a:p>
            <a:pPr>
              <a:defRPr/>
            </a:pPr>
            <a:endParaRPr lang="en-US"/>
          </a:p>
          <a:p>
            <a:pPr>
              <a:defRPr/>
            </a:pPr>
            <a:r>
              <a:rPr lang="en-US"/>
              <a:t> Use the Species Instance Finder</a:t>
            </a:r>
            <a:endParaRPr lang="en-US"/>
          </a:p>
          <a:p>
            <a:pPr>
              <a:defRPr/>
            </a:pPr>
            <a:endParaRPr lang="en-US" b="1" u="sng"/>
          </a:p>
          <a:p>
            <a:pPr>
              <a:defRPr/>
            </a:pPr>
            <a:endParaRPr lang="nl-BE" b="1" u="sng"/>
          </a:p>
        </p:txBody>
      </p:sp>
      <p:sp>
        <p:nvSpPr>
          <p:cNvPr id="7" name="Rectangle 6"/>
          <p:cNvSpPr/>
          <p:nvPr/>
        </p:nvSpPr>
        <p:spPr bwMode="auto">
          <a:xfrm>
            <a:off x="4020065" y="1293341"/>
            <a:ext cx="1713470" cy="535459"/>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nl-B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7" name="Content Placeholder 6"/>
          <p:cNvPicPr>
            <a:picLocks noChangeAspect="1" noGrp="1"/>
          </p:cNvPicPr>
          <p:nvPr>
            <p:ph idx="1"/>
          </p:nvPr>
        </p:nvPicPr>
        <p:blipFill>
          <a:blip r:embed="rId3"/>
          <a:stretch/>
        </p:blipFill>
        <p:spPr bwMode="auto">
          <a:xfrm>
            <a:off x="1366598" y="1698231"/>
            <a:ext cx="6598506" cy="3782220"/>
          </a:xfrm>
          <a:prstGeom prst="rect">
            <a:avLst/>
          </a:prstGeom>
        </p:spPr>
      </p:pic>
      <p:sp>
        <p:nvSpPr>
          <p:cNvPr id="2" name="Title 1"/>
          <p:cNvSpPr>
            <a:spLocks noGrp="1"/>
          </p:cNvSpPr>
          <p:nvPr>
            <p:ph type="title"/>
          </p:nvPr>
        </p:nvSpPr>
        <p:spPr bwMode="auto"/>
        <p:txBody>
          <a:bodyPr/>
          <a:lstStyle/>
          <a:p>
            <a:pPr>
              <a:defRPr/>
            </a:pPr>
            <a:r>
              <a:rPr lang="en-US" sz="3200"/>
              <a:t>PLAZA Instance Main Page</a:t>
            </a:r>
            <a:endParaRPr lang="nl-BE" sz="3200"/>
          </a:p>
        </p:txBody>
      </p:sp>
      <p:sp>
        <p:nvSpPr>
          <p:cNvPr id="4" name="Slide Number Placeholder 3"/>
          <p:cNvSpPr>
            <a:spLocks noGrp="1"/>
          </p:cNvSpPr>
          <p:nvPr>
            <p:ph type="sldNum" sz="quarter" idx="13"/>
          </p:nvPr>
        </p:nvSpPr>
        <p:spPr bwMode="auto"/>
        <p:txBody>
          <a:bodyPr/>
          <a:lstStyle/>
          <a:p>
            <a:pPr>
              <a:defRPr/>
            </a:pPr>
            <a:fld id="{7FF718FE-0A63-4350-8613-4EA9944B22F5}" type="slidenum">
              <a:rPr lang="nl-BE"/>
              <a:t>7</a:t>
            </a:fld>
            <a:endParaRPr lang="nl-BE"/>
          </a:p>
        </p:txBody>
      </p:sp>
      <p:sp>
        <p:nvSpPr>
          <p:cNvPr id="5" name="Rectangle 4"/>
          <p:cNvSpPr/>
          <p:nvPr/>
        </p:nvSpPr>
        <p:spPr bwMode="auto">
          <a:xfrm>
            <a:off x="7282639" y="1930382"/>
            <a:ext cx="759111" cy="297154"/>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nl-BE"/>
          </a:p>
        </p:txBody>
      </p:sp>
      <p:sp>
        <p:nvSpPr>
          <p:cNvPr id="9" name="Rectangle 8"/>
          <p:cNvSpPr/>
          <p:nvPr/>
        </p:nvSpPr>
        <p:spPr bwMode="auto">
          <a:xfrm>
            <a:off x="4014041" y="1892756"/>
            <a:ext cx="2519398" cy="263704"/>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nl-BE"/>
          </a:p>
        </p:txBody>
      </p:sp>
      <p:sp>
        <p:nvSpPr>
          <p:cNvPr id="10" name="Rectangle 9"/>
          <p:cNvSpPr/>
          <p:nvPr/>
        </p:nvSpPr>
        <p:spPr bwMode="auto">
          <a:xfrm>
            <a:off x="2381452" y="1856857"/>
            <a:ext cx="883388"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nl-BE"/>
          </a:p>
        </p:txBody>
      </p:sp>
      <p:sp>
        <p:nvSpPr>
          <p:cNvPr id="11" name="Rectangle 10"/>
          <p:cNvSpPr/>
          <p:nvPr/>
        </p:nvSpPr>
        <p:spPr bwMode="auto">
          <a:xfrm>
            <a:off x="2070100" y="1856857"/>
            <a:ext cx="27356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nl-BE"/>
          </a:p>
        </p:txBody>
      </p:sp>
      <p:sp>
        <p:nvSpPr>
          <p:cNvPr id="12" name="Rectangle 11"/>
          <p:cNvSpPr/>
          <p:nvPr/>
        </p:nvSpPr>
        <p:spPr bwMode="auto">
          <a:xfrm>
            <a:off x="3594797" y="2226366"/>
            <a:ext cx="3648611" cy="3660556"/>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nl-BE"/>
          </a:p>
        </p:txBody>
      </p:sp>
      <p:sp>
        <p:nvSpPr>
          <p:cNvPr id="6" name="Rounded Rectangle 5"/>
          <p:cNvSpPr/>
          <p:nvPr/>
        </p:nvSpPr>
        <p:spPr bwMode="auto">
          <a:xfrm>
            <a:off x="115467" y="4830547"/>
            <a:ext cx="1443392" cy="649903"/>
          </a:xfrm>
          <a:prstGeom prst="roundRect">
            <a:avLst>
              <a:gd name="adj" fmla="val 16667"/>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n-US" sz="1400">
                <a:solidFill>
                  <a:schemeClr val="tx1"/>
                </a:solidFill>
              </a:rPr>
              <a:t>Tools and Visualizations</a:t>
            </a:r>
            <a:endParaRPr lang="nl-BE" sz="1400">
              <a:solidFill>
                <a:schemeClr val="tx1"/>
              </a:solidFill>
            </a:endParaRPr>
          </a:p>
        </p:txBody>
      </p:sp>
      <p:sp>
        <p:nvSpPr>
          <p:cNvPr id="14" name="Rounded Rectangle 13"/>
          <p:cNvSpPr/>
          <p:nvPr/>
        </p:nvSpPr>
        <p:spPr bwMode="auto">
          <a:xfrm>
            <a:off x="19337" y="3069412"/>
            <a:ext cx="1443392" cy="649903"/>
          </a:xfrm>
          <a:prstGeom prst="roundRect">
            <a:avLst>
              <a:gd name="adj" fmla="val 16667"/>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n-US" sz="1400">
                <a:solidFill>
                  <a:schemeClr val="tx1"/>
                </a:solidFill>
              </a:rPr>
              <a:t>Data overview and downloads</a:t>
            </a:r>
            <a:endParaRPr lang="nl-BE" sz="1400">
              <a:solidFill>
                <a:schemeClr val="tx1"/>
              </a:solidFill>
            </a:endParaRPr>
          </a:p>
        </p:txBody>
      </p:sp>
      <p:sp>
        <p:nvSpPr>
          <p:cNvPr id="15" name="Rounded Rectangle 14"/>
          <p:cNvSpPr/>
          <p:nvPr/>
        </p:nvSpPr>
        <p:spPr bwMode="auto">
          <a:xfrm>
            <a:off x="7629234" y="4573826"/>
            <a:ext cx="1443392" cy="649903"/>
          </a:xfrm>
          <a:prstGeom prst="roundRect">
            <a:avLst>
              <a:gd name="adj" fmla="val 16667"/>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n-US" sz="1400">
                <a:solidFill>
                  <a:schemeClr val="tx1"/>
                </a:solidFill>
              </a:rPr>
              <a:t>Available Species</a:t>
            </a:r>
            <a:endParaRPr lang="nl-BE" sz="1400">
              <a:solidFill>
                <a:schemeClr val="tx1"/>
              </a:solidFill>
            </a:endParaRPr>
          </a:p>
        </p:txBody>
      </p:sp>
      <p:sp>
        <p:nvSpPr>
          <p:cNvPr id="16" name="Rounded Rectangle 15"/>
          <p:cNvSpPr/>
          <p:nvPr/>
        </p:nvSpPr>
        <p:spPr bwMode="auto">
          <a:xfrm>
            <a:off x="7662194" y="3012512"/>
            <a:ext cx="1443392" cy="649903"/>
          </a:xfrm>
          <a:prstGeom prst="roundRect">
            <a:avLst>
              <a:gd name="adj" fmla="val 16667"/>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n-US" sz="1400">
                <a:solidFill>
                  <a:schemeClr val="tx1"/>
                </a:solidFill>
              </a:rPr>
              <a:t>Authentication</a:t>
            </a:r>
            <a:r>
              <a:rPr lang="nl-BE" sz="1400">
                <a:solidFill>
                  <a:schemeClr val="tx1"/>
                </a:solidFill>
              </a:rPr>
              <a:t> </a:t>
            </a:r>
            <a:r>
              <a:rPr lang="nl-BE" sz="1400">
                <a:solidFill>
                  <a:schemeClr val="tx1"/>
                </a:solidFill>
              </a:rPr>
              <a:t>for workbench</a:t>
            </a:r>
            <a:endParaRPr lang="en-US" sz="1400">
              <a:solidFill>
                <a:schemeClr val="tx1"/>
              </a:solidFill>
            </a:endParaRPr>
          </a:p>
        </p:txBody>
      </p:sp>
      <p:sp>
        <p:nvSpPr>
          <p:cNvPr id="17" name="Rounded Rectangle 16"/>
          <p:cNvSpPr/>
          <p:nvPr/>
        </p:nvSpPr>
        <p:spPr bwMode="auto">
          <a:xfrm>
            <a:off x="4002228" y="1083366"/>
            <a:ext cx="2549236" cy="539067"/>
          </a:xfrm>
          <a:prstGeom prst="roundRect">
            <a:avLst>
              <a:gd name="adj" fmla="val 16667"/>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n-US" sz="1400">
                <a:solidFill>
                  <a:schemeClr val="tx1"/>
                </a:solidFill>
              </a:rPr>
              <a:t>Search bar</a:t>
            </a:r>
            <a:endParaRPr lang="nl-BE" sz="1400">
              <a:solidFill>
                <a:schemeClr val="tx1"/>
              </a:solidFill>
            </a:endParaRPr>
          </a:p>
        </p:txBody>
      </p:sp>
      <p:cxnSp>
        <p:nvCxnSpPr>
          <p:cNvPr id="8" name="Straight Arrow Connector 7"/>
          <p:cNvCxnSpPr>
            <a:cxnSpLocks/>
            <a:stCxn id="11" idx="1"/>
            <a:endCxn id="14" idx="0"/>
          </p:cNvCxnSpPr>
          <p:nvPr/>
        </p:nvCxnSpPr>
        <p:spPr bwMode="auto">
          <a:xfrm flipH="1">
            <a:off x="741033" y="2050191"/>
            <a:ext cx="1329067" cy="10192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10" idx="2"/>
            <a:endCxn id="6" idx="3"/>
          </p:cNvCxnSpPr>
          <p:nvPr/>
        </p:nvCxnSpPr>
        <p:spPr bwMode="auto">
          <a:xfrm flipH="1">
            <a:off x="1558859" y="2243525"/>
            <a:ext cx="1264287" cy="29119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9" idx="0"/>
            <a:endCxn id="17" idx="2"/>
          </p:cNvCxnSpPr>
          <p:nvPr/>
        </p:nvCxnSpPr>
        <p:spPr bwMode="auto">
          <a:xfrm flipV="1">
            <a:off x="5273740" y="1622433"/>
            <a:ext cx="3106" cy="270323"/>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endCxn id="15" idx="0"/>
          </p:cNvCxnSpPr>
          <p:nvPr/>
        </p:nvCxnSpPr>
        <p:spPr bwMode="auto">
          <a:xfrm>
            <a:off x="7282639" y="3784636"/>
            <a:ext cx="1068291" cy="7891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cxnSpLocks/>
            <a:stCxn id="5" idx="2"/>
            <a:endCxn id="16" idx="0"/>
          </p:cNvCxnSpPr>
          <p:nvPr/>
        </p:nvCxnSpPr>
        <p:spPr bwMode="auto">
          <a:xfrm>
            <a:off x="7662195" y="2227536"/>
            <a:ext cx="721695" cy="7849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Data Overview</a:t>
            </a:r>
            <a:endParaRPr lang="nl-BE"/>
          </a:p>
        </p:txBody>
      </p:sp>
      <p:pic>
        <p:nvPicPr>
          <p:cNvPr id="5" name="Content Placeholder 4"/>
          <p:cNvPicPr>
            <a:picLocks noChangeAspect="1" noGrp="1"/>
          </p:cNvPicPr>
          <p:nvPr>
            <p:ph idx="1"/>
          </p:nvPr>
        </p:nvPicPr>
        <p:blipFill>
          <a:blip r:embed="rId3"/>
          <a:stretch/>
        </p:blipFill>
        <p:spPr bwMode="auto">
          <a:xfrm>
            <a:off x="457200" y="1746497"/>
            <a:ext cx="8229600" cy="2842676"/>
          </a:xfrm>
          <a:prstGeom prst="rect">
            <a:avLst/>
          </a:prstGeom>
        </p:spPr>
      </p:pic>
      <p:sp>
        <p:nvSpPr>
          <p:cNvPr id="4" name="Slide Number Placeholder 3"/>
          <p:cNvSpPr>
            <a:spLocks noGrp="1"/>
          </p:cNvSpPr>
          <p:nvPr>
            <p:ph type="sldNum" sz="quarter" idx="13"/>
          </p:nvPr>
        </p:nvSpPr>
        <p:spPr bwMode="auto"/>
        <p:txBody>
          <a:bodyPr/>
          <a:lstStyle/>
          <a:p>
            <a:pPr>
              <a:defRPr/>
            </a:pPr>
            <a:fld id="{7FF718FE-0A63-4350-8613-4EA9944B22F5}" type="slidenum">
              <a:rPr lang="nl-BE"/>
              <a:t>8</a:t>
            </a:fld>
            <a:endParaRPr lang="nl-B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Data Downloads</a:t>
            </a:r>
            <a:endParaRPr lang="nl-BE"/>
          </a:p>
        </p:txBody>
      </p:sp>
      <p:pic>
        <p:nvPicPr>
          <p:cNvPr id="5" name="Content Placeholder 4"/>
          <p:cNvPicPr>
            <a:picLocks noChangeAspect="1" noGrp="1"/>
          </p:cNvPicPr>
          <p:nvPr>
            <p:ph idx="1"/>
          </p:nvPr>
        </p:nvPicPr>
        <p:blipFill>
          <a:blip r:embed="rId3"/>
          <a:stretch/>
        </p:blipFill>
        <p:spPr bwMode="auto">
          <a:xfrm>
            <a:off x="226146" y="1756720"/>
            <a:ext cx="6001660" cy="3548454"/>
          </a:xfrm>
          <a:prstGeom prst="rect">
            <a:avLst/>
          </a:prstGeom>
        </p:spPr>
      </p:pic>
      <p:sp>
        <p:nvSpPr>
          <p:cNvPr id="4" name="Slide Number Placeholder 3"/>
          <p:cNvSpPr>
            <a:spLocks noGrp="1"/>
          </p:cNvSpPr>
          <p:nvPr>
            <p:ph type="sldNum" sz="quarter" idx="13"/>
          </p:nvPr>
        </p:nvSpPr>
        <p:spPr bwMode="auto"/>
        <p:txBody>
          <a:bodyPr/>
          <a:lstStyle/>
          <a:p>
            <a:pPr>
              <a:defRPr/>
            </a:pPr>
            <a:fld id="{7FF718FE-0A63-4350-8613-4EA9944B22F5}" type="slidenum">
              <a:rPr lang="nl-BE"/>
              <a:t>9</a:t>
            </a:fld>
            <a:endParaRPr lang="nl-BE"/>
          </a:p>
        </p:txBody>
      </p:sp>
      <p:sp>
        <p:nvSpPr>
          <p:cNvPr id="6" name="TextBox 5"/>
          <p:cNvSpPr txBox="1"/>
          <p:nvPr/>
        </p:nvSpPr>
        <p:spPr bwMode="auto">
          <a:xfrm>
            <a:off x="6227806" y="2001794"/>
            <a:ext cx="2842053" cy="1200329"/>
          </a:xfrm>
          <a:prstGeom prst="rect">
            <a:avLst/>
          </a:prstGeom>
          <a:noFill/>
        </p:spPr>
        <p:txBody>
          <a:bodyPr wrap="square" rtlCol="0">
            <a:spAutoFit/>
          </a:bodyPr>
          <a:lstStyle/>
          <a:p>
            <a:pPr marL="285750" indent="-285750">
              <a:buFont typeface="Arial"/>
              <a:buChar char="•"/>
              <a:defRPr/>
            </a:pPr>
            <a:r>
              <a:rPr lang="en-US"/>
              <a:t>Content organized per: </a:t>
            </a:r>
            <a:endParaRPr/>
          </a:p>
          <a:p>
            <a:pPr marL="800100" lvl="1" indent="-342900">
              <a:buFont typeface="+mj-lt"/>
              <a:buAutoNum type="arabicPeriod"/>
              <a:defRPr/>
            </a:pPr>
            <a:r>
              <a:rPr lang="en-US"/>
              <a:t>Data type</a:t>
            </a:r>
            <a:endParaRPr/>
          </a:p>
          <a:p>
            <a:pPr marL="800100" lvl="1" indent="-342900">
              <a:buFont typeface="+mj-lt"/>
              <a:buAutoNum type="arabicPeriod"/>
              <a:defRPr/>
            </a:pPr>
            <a:r>
              <a:rPr lang="en-US"/>
              <a:t>Species</a:t>
            </a:r>
            <a:endParaRPr/>
          </a:p>
          <a:p>
            <a:pPr marL="800100" lvl="1" indent="-342900">
              <a:buFont typeface="+mj-lt"/>
              <a:buAutoNum type="arabicPeriod"/>
              <a:defRPr/>
            </a:pPr>
            <a:r>
              <a:rPr lang="en-US"/>
              <a:t>Isoform-selection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Arial"/>
        <a:cs typeface="Arial"/>
      </a:majorFont>
      <a:minorFont>
        <a:latin typeface="Corbe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0</TotalTime>
  <Words>0</Words>
  <Application>onlyoffice/8.0.1.31</Application>
  <DocSecurity>0</DocSecurity>
  <PresentationFormat>On-screen Show (4:3)</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Universiteit Gent</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mibel</dc:creator>
  <cp:keywords/>
  <dc:description/>
  <dc:identifier/>
  <dc:language/>
  <cp:lastModifiedBy>Michiel Van Bel</cp:lastModifiedBy>
  <cp:revision>123</cp:revision>
  <dcterms:created xsi:type="dcterms:W3CDTF">2017-05-04T12:39:53Z</dcterms:created>
  <dcterms:modified xsi:type="dcterms:W3CDTF">2026-05-11T19:37:21Z</dcterms:modified>
  <cp:category/>
  <cp:contentStatus/>
  <cp:version/>
</cp:coreProperties>
</file>