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howSpecialPlsOnTitleSld="0">
  <p:sldMasterIdLst>
    <p:sldMasterId id="2147483648" r:id="rId1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9144000" cy="6858000" type="screen4x3"/>
  <p:notesSz cx="6797675" cy="9926638"/>
  <p:defaultTextStyle>
    <a:defPPr>
      <a:defRPr lang="nl-NL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116" d="100"/>
          <a:sy n="116" d="100"/>
        </p:scale>
        <p:origin x="1212" y="10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4C128F-AFEE-4890-85B2-1F48215E6BEA}" type="datetimeFigureOut">
              <a:rPr lang="nl-BE"/>
              <a:t>6/05/2026</a:t>
            </a:fld>
            <a:endParaRPr lang="nl-BE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1F9E79-600B-4EBD-ACB4-5FFB84038D1C}" type="slidenum">
              <a:rPr lang="nl-BE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F1F9E79-600B-4EBD-ACB4-5FFB84038D1C}" type="slidenum">
              <a:rPr lang="nl-BE"/>
              <a:t>1</a:t>
            </a:fld>
            <a:endParaRPr lang="nl-BE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5683204-BD0C-5DE9-A7F3-28DBABFC32DD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5227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033140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4800367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019B120-DBCD-3A20-A2C6-97797FB47B05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97CA1D5-D430-6F7A-FC4D-1180D5FF6666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v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 bwMode="auto"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>
                <a:solidFill>
                  <a:srgbClr val="FFFFFF"/>
                </a:solidFill>
                <a:latin typeface="Corbel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 bwMode="auto"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  <a:latin typeface="Calibri Light"/>
              </a:defRPr>
            </a:lvl1pPr>
            <a:lvl5pPr>
              <a:defRPr/>
            </a:lvl5pPr>
          </a:lstStyle>
          <a:p>
            <a:pPr lvl="0">
              <a:defRPr/>
            </a:pPr>
            <a:r>
              <a:rPr lang="nl-BE"/>
              <a:t>Date</a:t>
            </a:r>
            <a:endParaRPr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nl-BE"/>
              <a:t>Presenter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Cov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 bwMode="auto"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>
                <a:solidFill>
                  <a:srgbClr val="1B2944"/>
                </a:solidFill>
                <a:latin typeface="Corbel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 bwMode="auto"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  <a:latin typeface="Calibri Light"/>
              </a:defRPr>
            </a:lvl1pPr>
            <a:lvl5pPr>
              <a:defRPr/>
            </a:lvl5pPr>
          </a:lstStyle>
          <a:p>
            <a:pPr lvl="0">
              <a:defRPr/>
            </a:pPr>
            <a:r>
              <a:rPr lang="nl-BE"/>
              <a:t>Date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nl-BE"/>
              <a:t>Presenter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Hoofdstu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cap="none" spc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Titel -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>
            <a:lvl1pPr algn="l">
              <a:defRPr cap="none">
                <a:solidFill>
                  <a:srgbClr val="1B2944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 bwMode="auto"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/>
              <a:buChar char="•"/>
              <a:defRPr sz="280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/>
              <a:buChar char="•"/>
              <a:defRPr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/>
              <a:buChar char="•"/>
              <a:defRPr>
                <a:solidFill>
                  <a:srgbClr val="1B2944"/>
                </a:solidFill>
                <a:latin typeface="+mn-lt"/>
              </a:defRPr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nl-NL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Titel - Subtitel -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/>
        <p:txBody>
          <a:bodyPr>
            <a:noAutofit/>
          </a:bodyPr>
          <a:lstStyle>
            <a:lvl1pPr algn="l">
              <a:defRPr cap="none">
                <a:solidFill>
                  <a:srgbClr val="1B2944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NL"/>
              <a:t>Headline</a:t>
            </a:r>
            <a:endParaRPr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 bwMode="auto"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/>
              <a:buChar char="•"/>
              <a:defRPr sz="280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>
                <a:solidFill>
                  <a:srgbClr val="1B2944"/>
                </a:solidFill>
                <a:latin typeface="+mn-lt"/>
              </a:defRPr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nl-NL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rgbClr val="EA634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nl-BE"/>
              <a:t>Subheadline</a:t>
            </a:r>
            <a:endParaRPr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el  - 2x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>
            <a:lvl1pPr algn="l">
              <a:defRPr cap="none">
                <a:solidFill>
                  <a:srgbClr val="1B2944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/>
              <a:buChar char="•"/>
              <a:defRPr sz="280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/>
              <a:buChar char="•"/>
              <a:defRPr sz="280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nl-NL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Titel - 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>
            <a:lvl1pPr algn="l">
              <a:defRPr cap="none">
                <a:solidFill>
                  <a:srgbClr val="1B2944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7FF718FE-0A63-4350-8613-4EA9944B22F5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1_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jpg"/><Relationship Id="rId1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nl-NL"/>
              <a:t>Titelstijl van model bewerken</a:t>
            </a:r>
            <a:endParaRPr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nl-NL"/>
              <a:t>Klik om de tekststijl van het model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1"/>
  <p:txStyles>
    <p:titleStyle>
      <a:lvl1pPr algn="l" defTabSz="457200">
        <a:spcBef>
          <a:spcPts val="0"/>
        </a:spcBef>
        <a:buNone/>
        <a:defRPr sz="4400" b="1" i="0" cap="all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>
        <a:spcBef>
          <a:spcPts val="0"/>
        </a:spcBef>
        <a:buClr>
          <a:srgbClr val="EA6341"/>
        </a:buClr>
        <a:buFont typeface="Arial"/>
        <a:buChar char="•"/>
        <a:defRPr sz="3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0"/>
        </a:spcBef>
        <a:buFontTx/>
        <a:buBlip>
          <a:blip r:embed="rId12"/>
        </a:buBlip>
        <a:defRPr sz="28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0"/>
        </a:spcBef>
        <a:buClr>
          <a:srgbClr val="1B2944"/>
        </a:buClr>
        <a:buFont typeface="Arial"/>
        <a:buChar char="•"/>
        <a:defRPr sz="24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0"/>
        </a:spcBef>
        <a:buClr>
          <a:srgbClr val="1B2944"/>
        </a:buClr>
        <a:buFont typeface="Arial"/>
        <a:buChar char="•"/>
        <a:defRPr sz="20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0"/>
        </a:spcBef>
        <a:buClr>
          <a:srgbClr val="1B2944"/>
        </a:buClr>
        <a:buFont typeface="Arial"/>
        <a:buChar char="•"/>
        <a:defRPr sz="20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Relationship Id="rId4" Type="http://schemas.openxmlformats.org/officeDocument/2006/relationships/image" Target="../media/image9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Functional Plant Bioinformatics</a:t>
            </a:r>
            <a:endParaRPr lang="nl-BE" sz="4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Using PLAZA to get more out of your plant omics data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 bwMode="auto">
          <a:xfrm>
            <a:off x="6998140" y="5776363"/>
            <a:ext cx="2048933" cy="313759"/>
          </a:xfrm>
        </p:spPr>
        <p:txBody>
          <a:bodyPr/>
          <a:lstStyle/>
          <a:p>
            <a:pPr>
              <a:defRPr/>
            </a:pPr>
            <a:r>
              <a:rPr lang="en-US"/>
              <a:t>May 12th, 2026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 bwMode="auto">
          <a:xfrm>
            <a:off x="5707576" y="6056990"/>
            <a:ext cx="3273595" cy="672877"/>
          </a:xfrm>
        </p:spPr>
        <p:txBody>
          <a:bodyPr/>
          <a:lstStyle/>
          <a:p>
            <a:pPr>
              <a:defRPr/>
            </a:pPr>
            <a:r>
              <a:rPr lang="en-US"/>
              <a:t>Klaas</a:t>
            </a:r>
            <a:r>
              <a:rPr lang="en-US"/>
              <a:t> </a:t>
            </a:r>
            <a:r>
              <a:rPr lang="en-US"/>
              <a:t>Vandepoele</a:t>
            </a:r>
            <a:endParaRPr lang="en-US"/>
          </a:p>
          <a:p>
            <a:pPr>
              <a:defRPr/>
            </a:pPr>
            <a:r>
              <a:rPr lang="en-US"/>
              <a:t>Michiel</a:t>
            </a:r>
            <a:r>
              <a:rPr lang="en-US"/>
              <a:t> Van </a:t>
            </a:r>
            <a:r>
              <a:rPr lang="en-US"/>
              <a:t>Bel</a:t>
            </a:r>
            <a:br>
              <a:rPr lang="en-US"/>
            </a:br>
            <a:r>
              <a:rPr lang="en-US"/>
              <a:t>Sander </a:t>
            </a:r>
            <a:r>
              <a:rPr lang="en-US"/>
              <a:t>Thierens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fld id="{7FF718FE-0A63-4350-8613-4EA9944B22F5}" type="slidenum">
              <a:rPr lang="nl-BE"/>
              <a:t>1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People 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26257" y="1188309"/>
            <a:ext cx="8229600" cy="448596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>
                <a:solidFill>
                  <a:schemeClr val="accent3"/>
                </a:solidFill>
              </a:rPr>
              <a:t>Trainers</a:t>
            </a:r>
            <a:endParaRPr/>
          </a:p>
          <a:p>
            <a:pPr>
              <a:defRPr/>
            </a:pPr>
            <a:r>
              <a:rPr lang="en-US"/>
              <a:t>Prof</a:t>
            </a:r>
            <a:r>
              <a:rPr lang="en-US"/>
              <a:t>. Dr. </a:t>
            </a:r>
            <a:r>
              <a:rPr lang="en-US"/>
              <a:t>Klaas</a:t>
            </a:r>
            <a:r>
              <a:rPr lang="en-US"/>
              <a:t> </a:t>
            </a:r>
            <a:r>
              <a:rPr lang="en-US"/>
              <a:t>Vandepoele</a:t>
            </a:r>
            <a:endParaRPr lang="en-US"/>
          </a:p>
          <a:p>
            <a:pPr>
              <a:defRPr/>
            </a:pPr>
            <a:r>
              <a:rPr lang="en-US"/>
              <a:t>Dr. </a:t>
            </a:r>
            <a:r>
              <a:rPr lang="en-US"/>
              <a:t>Michiel</a:t>
            </a:r>
            <a:r>
              <a:rPr lang="en-US"/>
              <a:t> Van Bel</a:t>
            </a:r>
            <a:endParaRPr/>
          </a:p>
          <a:p>
            <a:pPr>
              <a:defRPr/>
            </a:pPr>
            <a:r>
              <a:rPr lang="en-US"/>
              <a:t>Sander </a:t>
            </a:r>
            <a:r>
              <a:rPr lang="en-US"/>
              <a:t>Thierens</a:t>
            </a:r>
            <a:endParaRPr lang="en-US"/>
          </a:p>
          <a:p>
            <a:pPr marL="0" indent="0">
              <a:buNone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fld id="{7FF718FE-0A63-4350-8613-4EA9944B22F5}" type="slidenum">
              <a:rPr lang="nl-BE"/>
              <a:t>2</a:t>
            </a:fld>
            <a:endParaRPr lang="nl-BE"/>
          </a:p>
        </p:txBody>
      </p:sp>
      <p:pic>
        <p:nvPicPr>
          <p:cNvPr id="1028" name="Picture 4" descr="https://training.vib.be/sites/default/files/styles/trainer/public/KlaasVandepoele2018%20VIB%20square_0.jpg?itok=u4XtL0O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7644713" y="703862"/>
            <a:ext cx="1011145" cy="1108047"/>
          </a:xfrm>
          <a:prstGeom prst="rect">
            <a:avLst/>
          </a:prstGeom>
          <a:noFill/>
        </p:spPr>
      </p:pic>
      <p:pic>
        <p:nvPicPr>
          <p:cNvPr id="6" name="Picture 2" descr="https://apps.psb.ugent.be/ords/psbintra/whoiswho/13175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7644712" y="3016476"/>
            <a:ext cx="1011145" cy="1011145"/>
          </a:xfrm>
          <a:prstGeom prst="rect">
            <a:avLst/>
          </a:prstGeom>
          <a:noFill/>
        </p:spPr>
      </p:pic>
      <p:pic>
        <p:nvPicPr>
          <p:cNvPr id="7" name="Picture 4" descr="https://apps.psb.ugent.be/ords/psbintra/whoiswho/1313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7644713" y="1932657"/>
            <a:ext cx="1011144" cy="101114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110105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People </a:t>
            </a:r>
            <a:endParaRPr lang="nl-BE"/>
          </a:p>
        </p:txBody>
      </p:sp>
      <p:sp>
        <p:nvSpPr>
          <p:cNvPr id="778984817" name="Content Placeholder 2"/>
          <p:cNvSpPr>
            <a:spLocks noGrp="1"/>
          </p:cNvSpPr>
          <p:nvPr>
            <p:ph idx="1"/>
          </p:nvPr>
        </p:nvSpPr>
        <p:spPr bwMode="auto">
          <a:xfrm>
            <a:off x="426256" y="1188308"/>
            <a:ext cx="8229600" cy="448596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>
                <a:solidFill>
                  <a:schemeClr val="accent3"/>
                </a:solidFill>
              </a:rPr>
              <a:t>Trainers</a:t>
            </a:r>
            <a:endParaRPr/>
          </a:p>
          <a:p>
            <a:pPr>
              <a:defRPr/>
            </a:pPr>
            <a:r>
              <a:rPr lang="en-US"/>
              <a:t>Prof</a:t>
            </a:r>
            <a:r>
              <a:rPr lang="en-US"/>
              <a:t>. Dr. </a:t>
            </a:r>
            <a:r>
              <a:rPr lang="en-US"/>
              <a:t>Klaas</a:t>
            </a:r>
            <a:r>
              <a:rPr lang="en-US"/>
              <a:t> </a:t>
            </a:r>
            <a:r>
              <a:rPr lang="en-US"/>
              <a:t>Vandepoele</a:t>
            </a:r>
            <a:endParaRPr lang="en-US"/>
          </a:p>
          <a:p>
            <a:pPr>
              <a:defRPr/>
            </a:pPr>
            <a:r>
              <a:rPr lang="en-US"/>
              <a:t>Dr. </a:t>
            </a:r>
            <a:r>
              <a:rPr lang="en-US"/>
              <a:t>Michiel</a:t>
            </a:r>
            <a:r>
              <a:rPr lang="en-US"/>
              <a:t> Van Bel</a:t>
            </a:r>
            <a:endParaRPr/>
          </a:p>
          <a:p>
            <a:pPr>
              <a:defRPr/>
            </a:pPr>
            <a:endParaRPr lang="en-US"/>
          </a:p>
          <a:p>
            <a:pPr marL="0" indent="0">
              <a:buNone/>
              <a:defRPr/>
            </a:pPr>
            <a:endParaRPr lang="en-US"/>
          </a:p>
        </p:txBody>
      </p:sp>
      <p:sp>
        <p:nvSpPr>
          <p:cNvPr id="44782203" name="Slide Number Placeholder 3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fld id="{14742F58-CFD4-A1AF-48C7-B0735E63718B}" type="slidenum">
              <a:rPr lang="nl-BE"/>
              <a:t/>
            </a:fld>
            <a:endParaRPr lang="nl-BE"/>
          </a:p>
        </p:txBody>
      </p:sp>
      <p:pic>
        <p:nvPicPr>
          <p:cNvPr id="1678620994" name="Picture 4" descr="https://training.vib.be/sites/default/files/styles/trainer/public/KlaasVandepoele2018%20VIB%20square_0.jpg?itok=u4XtL0O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7644712" y="703861"/>
            <a:ext cx="1011144" cy="1108046"/>
          </a:xfrm>
          <a:prstGeom prst="rect">
            <a:avLst/>
          </a:prstGeom>
          <a:noFill/>
        </p:spPr>
      </p:pic>
      <p:pic>
        <p:nvPicPr>
          <p:cNvPr id="1719720020" name="Picture 4" descr="https://apps.psb.ugent.be/ords/psbintra/whoiswho/131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7644712" y="1932656"/>
            <a:ext cx="1011143" cy="101114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/>
              <a:t>Workshop </a:t>
            </a:r>
            <a:r>
              <a:rPr lang="en-US"/>
              <a:t>Schedule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 bwMode="auto">
          <a:xfrm>
            <a:off x="3506993" y="6364742"/>
            <a:ext cx="213001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7FF718FE-0A63-4350-8613-4EA9944B22F5}" type="slidenum">
              <a:rPr lang="nl-BE"/>
              <a:t>3</a:t>
            </a:fld>
            <a:endParaRPr lang="nl-BE"/>
          </a:p>
        </p:txBody>
      </p:sp>
      <p:graphicFrame>
        <p:nvGraphicFramePr>
          <p:cNvPr id="5" name="Table 4"/>
          <p:cNvGraphicFramePr>
            <a:graphicFrameLocks xmlns:a="http://schemas.openxmlformats.org/drawingml/2006/main" noGrp="1"/>
          </p:cNvGraphicFramePr>
          <p:nvPr/>
        </p:nvGraphicFramePr>
        <p:xfrm>
          <a:off x="719137" y="1437765"/>
          <a:ext cx="7705725" cy="4061460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952500"/>
                <a:gridCol w="952500"/>
                <a:gridCol w="952500"/>
                <a:gridCol w="4848225"/>
              </a:tblGrid>
              <a:tr h="200025"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1">
                          <a:solidFill>
                            <a:srgbClr val="FFFFFF"/>
                          </a:solidFill>
                          <a:latin typeface="Corbel"/>
                        </a:rPr>
                        <a:t>Monday May 12th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FFFFFF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5DB7B1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latin typeface="Corbel"/>
                        </a:rPr>
                        <a:t>Time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FFFFFF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5DB7B1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latin typeface="Corbel"/>
                        </a:rPr>
                        <a:t>Duration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FFFFFF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5DB7B1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 anchor="b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FFFFFF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5DB7B1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09:00-09:30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latin typeface="Corbel"/>
                        </a:rPr>
                        <a:t>Welcome + Introduction PLAZA platform + first exploration (instances, data overview, species page)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09:30-10:15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45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latin typeface="Corbel"/>
                        </a:rPr>
                        <a:t>Genes, gene families, and phylogenetics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10:15-10:45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Break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10:45-11:15</a:t>
                      </a:r>
                      <a:endParaRPr lang="nl-BE" sz="900" b="0">
                        <a:solidFill>
                          <a:srgbClr val="1B2944"/>
                        </a:solidFill>
                        <a:latin typeface="Corbel"/>
                      </a:endParaRPr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solidFill>
                            <a:srgbClr val="1B2944"/>
                          </a:solidFill>
                          <a:latin typeface="Corbel"/>
                        </a:rPr>
                        <a:t>30</a:t>
                      </a:r>
                      <a:endParaRPr lang="nl-BE" sz="900" b="0">
                        <a:solidFill>
                          <a:srgbClr val="1B2944"/>
                        </a:solidFill>
                        <a:latin typeface="Corbel"/>
                      </a:endParaRPr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Colinearity, Synteny, and Polyploidy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11:15-12:00</a:t>
                      </a:r>
                      <a:endParaRPr lang="nl-BE" sz="900" b="0">
                        <a:solidFill>
                          <a:srgbClr val="1B2944"/>
                        </a:solidFill>
                        <a:latin typeface="Corbel"/>
                      </a:endParaRPr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solidFill>
                            <a:srgbClr val="1B2944"/>
                          </a:solidFill>
                          <a:latin typeface="Corbel"/>
                        </a:rPr>
                        <a:t>45</a:t>
                      </a:r>
                      <a:endParaRPr lang="nl-BE" sz="900" b="0">
                        <a:solidFill>
                          <a:srgbClr val="1B2944"/>
                        </a:solidFill>
                        <a:latin typeface="Corbel"/>
                      </a:endParaRPr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solidFill>
                            <a:srgbClr val="1B2944"/>
                          </a:solidFill>
                          <a:latin typeface="Corbel"/>
                        </a:rPr>
                        <a:t>Orthologs, paralogs, and integrative orthology viewer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12:00-13:00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60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Lunch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13:00-14:00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60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solidFill>
                            <a:srgbClr val="1B2944"/>
                          </a:solidFill>
                          <a:latin typeface="Corbel"/>
                        </a:rPr>
                        <a:t>Gene functional annotations (GO, InterPro, MapMan)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14:00-14:30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latin typeface="Corbel"/>
                        </a:rPr>
                        <a:t>Introduction Workbench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14:30-15:00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30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Break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15:00-16:00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60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Workbench (RNA-seq DEG scRNA-seq Zma [1] )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EAF3F2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16:00-16:45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45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900" b="0">
                          <a:solidFill>
                            <a:srgbClr val="1B2944"/>
                          </a:solidFill>
                          <a:latin typeface="Corbel"/>
                        </a:rPr>
                        <a:t>Workbench (Cross-species analysis root marker genes [2] )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CCCCCC"/>
                      </a:solidFill>
                    </a:lnB>
                    <a:solidFill>
                      <a:srgbClr val="D2E6E4"/>
                    </a:solidFill>
                  </a:tcPr>
                </a:tc>
              </a:tr>
              <a:tr h="200025">
                <a:tc>
                  <a:txBody>
                    <a:bodyPr/>
                    <a:p>
                      <a:pPr>
                        <a:defRPr/>
                      </a:pPr>
                      <a:endParaRPr lang="nl-BE"/>
                    </a:p>
                  </a:txBody>
                  <a:tcPr marL="28575" marR="28575" marT="19050" marB="19050">
                    <a:lnL w="9525" algn="ctr">
                      <a:solidFill>
                        <a:srgbClr val="FFFFFF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FFFFFF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16:45-17:00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FFFFFF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15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CCCCCC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FFFFFF"/>
                      </a:solidFill>
                    </a:lnB>
                    <a:solidFill>
                      <a:srgbClr val="EAF3F2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nl-BE" sz="900" b="0">
                          <a:solidFill>
                            <a:srgbClr val="1B2944"/>
                          </a:solidFill>
                          <a:latin typeface="Corbel"/>
                        </a:rPr>
                        <a:t>Concluding remarks </a:t>
                      </a:r>
                      <a:endParaRPr/>
                    </a:p>
                  </a:txBody>
                  <a:tcPr marL="28575" marR="28575" marT="19050" marB="19050">
                    <a:lnL w="9525" algn="ctr">
                      <a:solidFill>
                        <a:srgbClr val="CCCCCC"/>
                      </a:solidFill>
                    </a:lnL>
                    <a:lnR w="9525" algn="ctr">
                      <a:solidFill>
                        <a:srgbClr val="FFFFFF"/>
                      </a:solidFill>
                    </a:lnR>
                    <a:lnT w="9525" algn="ctr">
                      <a:solidFill>
                        <a:srgbClr val="CCCCCC"/>
                      </a:solidFill>
                    </a:lnT>
                    <a:lnB w="9525" algn="ctr">
                      <a:solidFill>
                        <a:srgbClr val="FFFFFF"/>
                      </a:solidFill>
                    </a:lnB>
                    <a:solidFill>
                      <a:srgbClr val="EAF3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Arial"/>
        <a:cs typeface="Arial"/>
      </a:majorFont>
      <a:minorFont>
        <a:latin typeface="Corbe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0</TotalTime>
  <Words>0</Words>
  <Application>onlyoffice/8.0.1.31</Application>
  <DocSecurity>0</DocSecurity>
  <PresentationFormat>On-screen Show (4:3)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>Universiteit Gent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mibel</dc:creator>
  <cp:keywords/>
  <dc:description/>
  <dc:identifier/>
  <dc:language/>
  <cp:lastModifiedBy>Michiel Van Bel</cp:lastModifiedBy>
  <cp:revision>127</cp:revision>
  <dcterms:created xsi:type="dcterms:W3CDTF">2017-05-04T12:39:53Z</dcterms:created>
  <dcterms:modified xsi:type="dcterms:W3CDTF">2026-05-11T19:11:13Z</dcterms:modified>
  <cp:category/>
  <cp:contentStatus/>
  <cp:version/>
</cp:coreProperties>
</file>