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emf" ContentType="image/x-emf"/>
  <Default Extension="rels" ContentType="application/vnd.openxmlformats-package.relationships+xml"/>
  <Default Extension="bin" ContentType="application/vnd.openxmlformats-officedocument.oleObject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 showSpecialPlsOnTitleSld="0">
  <p:sldMasterIdLst>
    <p:sldMasterId id="2147483648" r:id="rId1"/>
  </p:sldMasterIdLst>
  <p:notesMasterIdLst>
    <p:notesMasterId r:id="rId15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6797675" cy="9926638"/>
  <p:defaultTextStyle>
    <a:defPPr>
      <a:defRPr lang="nl-NL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 snapToObjects="1">
      <p:cViewPr varScale="1">
        <p:scale>
          <a:sx n="69" d="100"/>
          <a:sy n="69" d="100"/>
        </p:scale>
        <p:origin x="1584" y="72"/>
      </p:cViewPr>
      <p:guideLst>
        <p:guide pos="2160" orient="horz"/>
        <p:guide pos="2880"/>
        <p:guide pos="979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 /><Relationship Id="rId17" Type="http://schemas.openxmlformats.org/officeDocument/2006/relationships/tableStyles" Target="tableStyles.xml" /><Relationship Id="rId1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54C128F-AFEE-4890-85B2-1F48215E6BEA}" type="datetimeFigureOut">
              <a:rPr lang="nl-BE"/>
              <a:t>12/05/2026</a:t>
            </a:fld>
            <a:endParaRPr lang="nl-BE"/>
          </a:p>
        </p:txBody>
      </p:sp>
      <p:sp>
        <p:nvSpPr>
          <p:cNvPr id="4" name="Slide Image Placeho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F1F9E79-600B-4EBD-ACB4-5FFB84038D1C}" type="slidenum">
              <a:rPr lang="nl-BE"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F1F9E79-600B-4EBD-ACB4-5FFB84038D1C}" type="slidenum">
              <a:rPr lang="nl-BE"/>
              <a:t>1</a:t>
            </a:fld>
            <a:endParaRPr lang="nl-BE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E6ABB3B-3C65-EA49-F8E6-705A384AAF91}" type="slidenum">
              <a:rPr/>
              <a:t/>
            </a:fld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F69DD00-DC8C-14B7-80C3-E6C7953A4D24}" type="slidenum">
              <a:rPr/>
              <a:t/>
            </a:fld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4D0034D-2F65-E265-CA20-24713F0F6E3B}" type="slidenum">
              <a:rPr/>
              <a:t/>
            </a:fld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754F048-4B12-A944-8FEC-AE97C4040006}" type="slidenum">
              <a:rPr/>
              <a:t/>
            </a:fld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4813AA6-34A5-68B9-DB6E-C11F4835742A}" type="slidenum">
              <a:rPr/>
              <a:t/>
            </a:fld>
            <a:endParaRPr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94BB92A-852B-CFBC-AAEF-DF218E3B2624}" type="slidenum">
              <a:rPr/>
              <a:t/>
            </a:fld>
            <a:endParaRPr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8920E6B-B868-FD90-C36D-CDF09F03E707}" type="slidenum">
              <a:rPr/>
              <a:t/>
            </a:fld>
            <a:endParaRPr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6EE2CD5-F9AC-21F7-AA64-9DFA0EF7797D}" type="slidenum">
              <a:rPr/>
              <a:t/>
            </a:fld>
            <a:endParaRPr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FBAE520-E793-A37E-D5E5-C204221817DF}" type="slidenum">
              <a:rPr/>
              <a:t/>
            </a:fld>
            <a:endParaRPr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1516846-432A-7162-F8B9-C010A976B42D}" type="slidenum">
              <a:rPr/>
              <a:t/>
            </a:fld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v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ctrTitle"/>
          </p:nvPr>
        </p:nvSpPr>
        <p:spPr bwMode="auto">
          <a:xfrm>
            <a:off x="118532" y="2534925"/>
            <a:ext cx="7772400" cy="1470025"/>
          </a:xfrm>
        </p:spPr>
        <p:txBody>
          <a:bodyPr>
            <a:noAutofit/>
          </a:bodyPr>
          <a:lstStyle>
            <a:lvl1pPr algn="l">
              <a:defRPr sz="4800" cap="none">
                <a:solidFill>
                  <a:srgbClr val="FFFFFF"/>
                </a:solidFill>
                <a:latin typeface="Corbe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0" name="Subtitel 2"/>
          <p:cNvSpPr>
            <a:spLocks noGrp="1"/>
          </p:cNvSpPr>
          <p:nvPr>
            <p:ph type="subTitle" idx="1"/>
          </p:nvPr>
        </p:nvSpPr>
        <p:spPr bwMode="auto">
          <a:xfrm>
            <a:off x="118532" y="4147626"/>
            <a:ext cx="6400800" cy="1181647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6998140" y="5933243"/>
            <a:ext cx="2048933" cy="313759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Calibri Light"/>
              </a:defRPr>
            </a:lvl1pPr>
            <a:lvl5pPr>
              <a:defRPr/>
            </a:lvl5pPr>
          </a:lstStyle>
          <a:p>
            <a:pPr lvl="0">
              <a:defRPr/>
            </a:pPr>
            <a:r>
              <a:rPr lang="nl-BE"/>
              <a:t>Date</a:t>
            </a:r>
            <a:endParaRPr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5773478" y="6388827"/>
            <a:ext cx="3273595" cy="326496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nl-BE"/>
              <a:t>Presenter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1_Cov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ctrTitle"/>
          </p:nvPr>
        </p:nvSpPr>
        <p:spPr bwMode="auto">
          <a:xfrm>
            <a:off x="118532" y="2534925"/>
            <a:ext cx="7772400" cy="1470025"/>
          </a:xfrm>
        </p:spPr>
        <p:txBody>
          <a:bodyPr>
            <a:noAutofit/>
          </a:bodyPr>
          <a:lstStyle>
            <a:lvl1pPr algn="l">
              <a:defRPr sz="4800" cap="none">
                <a:solidFill>
                  <a:srgbClr val="1B2944"/>
                </a:solidFill>
                <a:latin typeface="Corbe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0" name="Subtitel 2"/>
          <p:cNvSpPr>
            <a:spLocks noGrp="1"/>
          </p:cNvSpPr>
          <p:nvPr>
            <p:ph type="subTitle" idx="1"/>
          </p:nvPr>
        </p:nvSpPr>
        <p:spPr bwMode="auto">
          <a:xfrm>
            <a:off x="118532" y="4147626"/>
            <a:ext cx="6400800" cy="1181647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1B2944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6998140" y="5933243"/>
            <a:ext cx="2048933" cy="313759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Calibri Light"/>
              </a:defRPr>
            </a:lvl1pPr>
            <a:lvl5pPr>
              <a:defRPr/>
            </a:lvl5pPr>
          </a:lstStyle>
          <a:p>
            <a:pPr lvl="0">
              <a:defRPr/>
            </a:pPr>
            <a:r>
              <a:rPr lang="nl-BE"/>
              <a:t>Date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5773478" y="6388827"/>
            <a:ext cx="3273595" cy="326496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nl-BE"/>
              <a:t>Presenter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Hoofdstu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182610" y="2445488"/>
            <a:ext cx="7738646" cy="2200939"/>
          </a:xfrm>
        </p:spPr>
        <p:txBody>
          <a:bodyPr anchor="t" anchorCtr="0">
            <a:noAutofit/>
          </a:bodyPr>
          <a:lstStyle>
            <a:lvl1pPr algn="l">
              <a:defRPr sz="4800" b="1" cap="none" spc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el -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 algn="l">
              <a:defRPr sz="3200" cap="none">
                <a:solidFill>
                  <a:srgbClr val="1B2944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457200" y="1600201"/>
            <a:ext cx="8229600" cy="4485968"/>
          </a:xfrm>
        </p:spPr>
        <p:txBody>
          <a:bodyPr>
            <a:noAutofit/>
          </a:bodyPr>
          <a:lstStyle>
            <a:lvl1pPr marL="342900" indent="-342900">
              <a:buClr>
                <a:srgbClr val="EA6341"/>
              </a:buClr>
              <a:buSzPct val="100000"/>
              <a:buFont typeface="Corbel"/>
              <a:buChar char="•"/>
              <a:defRPr sz="2800">
                <a:solidFill>
                  <a:srgbClr val="1B2944"/>
                </a:solidFill>
                <a:latin typeface="+mn-lt"/>
              </a:defRPr>
            </a:lvl1pPr>
            <a:lvl2pPr marL="742950" indent="-285750">
              <a:buSzPct val="80000"/>
              <a:buFontTx/>
              <a:buBlip>
                <a:blip r:embed="rId2"/>
              </a:buBlip>
              <a:defRPr>
                <a:solidFill>
                  <a:srgbClr val="1B2944"/>
                </a:solidFill>
                <a:latin typeface="+mn-lt"/>
              </a:defRPr>
            </a:lvl2pPr>
            <a:lvl3pPr>
              <a:buClr>
                <a:srgbClr val="1B2944"/>
              </a:buClr>
              <a:defRPr>
                <a:solidFill>
                  <a:srgbClr val="1B2944"/>
                </a:solidFill>
                <a:latin typeface="+mn-lt"/>
              </a:defRPr>
            </a:lvl3pPr>
            <a:lvl4pPr marL="1600200" indent="-228600">
              <a:buClr>
                <a:srgbClr val="1B2944"/>
              </a:buClr>
              <a:buFont typeface="Arial"/>
              <a:buChar char="•"/>
              <a:defRPr>
                <a:solidFill>
                  <a:srgbClr val="1B2944"/>
                </a:solidFill>
                <a:latin typeface="+mn-lt"/>
              </a:defRPr>
            </a:lvl4pPr>
            <a:lvl5pPr marL="2057400" indent="-228600">
              <a:buClr>
                <a:srgbClr val="1B2944"/>
              </a:buClr>
              <a:buFont typeface="Arial"/>
              <a:buChar char="•"/>
              <a:defRPr>
                <a:solidFill>
                  <a:srgbClr val="1B2944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NL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el - Subtitel -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/>
        <p:txBody>
          <a:bodyPr>
            <a:noAutofit/>
          </a:bodyPr>
          <a:lstStyle>
            <a:lvl1pPr algn="l">
              <a:defRPr cap="none">
                <a:solidFill>
                  <a:srgbClr val="1B2944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nl-NL"/>
              <a:t>Headline</a:t>
            </a:r>
            <a:endParaRPr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457200" y="2053167"/>
            <a:ext cx="8229600" cy="4033002"/>
          </a:xfrm>
        </p:spPr>
        <p:txBody>
          <a:bodyPr>
            <a:noAutofit/>
          </a:bodyPr>
          <a:lstStyle>
            <a:lvl1pPr marL="342900" indent="-342900">
              <a:buClr>
                <a:srgbClr val="EA6341"/>
              </a:buClr>
              <a:buSzPct val="100000"/>
              <a:buFont typeface="Corbel"/>
              <a:buChar char="•"/>
              <a:defRPr sz="2800">
                <a:solidFill>
                  <a:srgbClr val="1B2944"/>
                </a:solidFill>
                <a:latin typeface="+mn-lt"/>
              </a:defRPr>
            </a:lvl1pPr>
            <a:lvl2pPr marL="742950" indent="-285750">
              <a:buSzPct val="80000"/>
              <a:buFontTx/>
              <a:buBlip>
                <a:blip r:embed="rId2"/>
              </a:buBlip>
              <a:defRPr>
                <a:solidFill>
                  <a:srgbClr val="1B2944"/>
                </a:solidFill>
                <a:latin typeface="+mn-lt"/>
              </a:defRPr>
            </a:lvl2pPr>
            <a:lvl3pPr>
              <a:buClr>
                <a:srgbClr val="1B2944"/>
              </a:buClr>
              <a:defRPr>
                <a:solidFill>
                  <a:srgbClr val="1B2944"/>
                </a:solidFill>
                <a:latin typeface="+mn-lt"/>
              </a:defRPr>
            </a:lvl3pPr>
            <a:lvl4pPr>
              <a:buClr>
                <a:srgbClr val="1B2944"/>
              </a:buClr>
              <a:defRPr>
                <a:solidFill>
                  <a:srgbClr val="1B2944"/>
                </a:solidFill>
                <a:latin typeface="+mn-lt"/>
              </a:defRPr>
            </a:lvl4pPr>
            <a:lvl5pPr>
              <a:buClr>
                <a:srgbClr val="1B2944"/>
              </a:buClr>
              <a:defRPr>
                <a:solidFill>
                  <a:srgbClr val="1B2944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NL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457200" y="1455738"/>
            <a:ext cx="8229599" cy="559329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rgbClr val="EA634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nl-BE"/>
              <a:t>Subheadline</a:t>
            </a:r>
            <a:endParaRPr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itel  - 2x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 algn="l">
              <a:defRPr cap="none">
                <a:solidFill>
                  <a:srgbClr val="1B2944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485969"/>
          </a:xfrm>
        </p:spPr>
        <p:txBody>
          <a:bodyPr>
            <a:noAutofit/>
          </a:bodyPr>
          <a:lstStyle>
            <a:lvl1pPr marL="342900" indent="-342900">
              <a:buClr>
                <a:srgbClr val="EA6341"/>
              </a:buClr>
              <a:buSzPct val="100000"/>
              <a:buFont typeface="Corbel"/>
              <a:buChar char="•"/>
              <a:defRPr sz="2800">
                <a:solidFill>
                  <a:srgbClr val="1B2944"/>
                </a:solidFill>
                <a:latin typeface="+mn-lt"/>
              </a:defRPr>
            </a:lvl1pPr>
            <a:lvl2pPr marL="742950" indent="-285750">
              <a:buSzPct val="80000"/>
              <a:buFontTx/>
              <a:buBlip>
                <a:blip r:embed="rId2"/>
              </a:buBlip>
              <a:defRPr sz="2400">
                <a:solidFill>
                  <a:srgbClr val="1B2944"/>
                </a:solidFill>
                <a:latin typeface="+mn-lt"/>
              </a:defRPr>
            </a:lvl2pPr>
            <a:lvl3pPr>
              <a:buClr>
                <a:srgbClr val="1B2944"/>
              </a:buClr>
              <a:defRPr sz="2000">
                <a:solidFill>
                  <a:srgbClr val="1B2944"/>
                </a:solidFill>
                <a:latin typeface="+mn-lt"/>
              </a:defRPr>
            </a:lvl3pPr>
            <a:lvl4pPr>
              <a:buClr>
                <a:srgbClr val="1B2944"/>
              </a:buClr>
              <a:defRPr sz="1800">
                <a:solidFill>
                  <a:srgbClr val="1B2944"/>
                </a:solidFill>
                <a:latin typeface="+mn-lt"/>
              </a:defRPr>
            </a:lvl4pPr>
            <a:lvl5pPr>
              <a:buClr>
                <a:srgbClr val="1B2944"/>
              </a:buClr>
              <a:defRPr sz="1800">
                <a:solidFill>
                  <a:srgbClr val="1B2944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485969"/>
          </a:xfrm>
        </p:spPr>
        <p:txBody>
          <a:bodyPr>
            <a:noAutofit/>
          </a:bodyPr>
          <a:lstStyle>
            <a:lvl1pPr marL="342900" indent="-342900">
              <a:buClr>
                <a:srgbClr val="EA6341"/>
              </a:buClr>
              <a:buSzPct val="100000"/>
              <a:buFont typeface="Corbel"/>
              <a:buChar char="•"/>
              <a:defRPr sz="2800">
                <a:solidFill>
                  <a:srgbClr val="1B2944"/>
                </a:solidFill>
                <a:latin typeface="+mn-lt"/>
              </a:defRPr>
            </a:lvl1pPr>
            <a:lvl2pPr marL="742950" indent="-285750">
              <a:buSzPct val="80000"/>
              <a:buFontTx/>
              <a:buBlip>
                <a:blip r:embed="rId2"/>
              </a:buBlip>
              <a:defRPr sz="2400">
                <a:solidFill>
                  <a:srgbClr val="1B2944"/>
                </a:solidFill>
                <a:latin typeface="+mn-lt"/>
              </a:defRPr>
            </a:lvl2pPr>
            <a:lvl3pPr>
              <a:buClr>
                <a:srgbClr val="1B2944"/>
              </a:buClr>
              <a:defRPr sz="2000">
                <a:solidFill>
                  <a:srgbClr val="1B2944"/>
                </a:solidFill>
                <a:latin typeface="+mn-lt"/>
              </a:defRPr>
            </a:lvl3pPr>
            <a:lvl4pPr>
              <a:buClr>
                <a:srgbClr val="1B2944"/>
              </a:buClr>
              <a:defRPr sz="1800">
                <a:solidFill>
                  <a:srgbClr val="1B2944"/>
                </a:solidFill>
                <a:latin typeface="+mn-lt"/>
              </a:defRPr>
            </a:lvl4pPr>
            <a:lvl5pPr>
              <a:buClr>
                <a:srgbClr val="1B2944"/>
              </a:buClr>
              <a:defRPr sz="1800">
                <a:solidFill>
                  <a:srgbClr val="1B2944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NL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el - Bl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 algn="l">
              <a:defRPr cap="none">
                <a:solidFill>
                  <a:srgbClr val="1B2944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1_Bl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 anchor="ctr">
            <a:normAutofit/>
          </a:bodyPr>
          <a:lstStyle>
            <a:lvl1pPr>
              <a:defRPr sz="3200" b="1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 bwMode="auto">
          <a:xfrm>
            <a:off x="457200" y="1600200"/>
            <a:ext cx="7467600" cy="4873752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 bwMode="auto"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rtlCol="0"/>
          <a:lstStyle/>
          <a:p>
            <a:pPr>
              <a:defRPr/>
            </a:pPr>
            <a:endParaRPr lang="nl-N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 bwMode="auto"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rtlCol="0"/>
          <a:lstStyle/>
          <a:p>
            <a:pPr>
              <a:defRPr/>
            </a:pPr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Relationship Id="rId12" Type="http://schemas.openxmlformats.org/officeDocument/2006/relationships/image" Target="../media/image1.jpg"/><Relationship Id="rId13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nl-NL"/>
              <a:t>Titelstijl van model bewerken</a:t>
            </a:r>
            <a:endParaRPr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nl-NL"/>
              <a:t>Klik om de tekststijl van het model te bewerken</a:t>
            </a:r>
            <a:endParaRPr/>
          </a:p>
          <a:p>
            <a:pPr lvl="1">
              <a:defRPr/>
            </a:pPr>
            <a:r>
              <a:rPr lang="nl-NL"/>
              <a:t>Tweede niveau</a:t>
            </a:r>
            <a:endParaRPr/>
          </a:p>
          <a:p>
            <a:pPr lvl="2">
              <a:defRPr/>
            </a:pPr>
            <a:r>
              <a:rPr lang="nl-NL"/>
              <a:t>Derde niveau</a:t>
            </a:r>
            <a:endParaRPr/>
          </a:p>
          <a:p>
            <a:pPr lvl="3">
              <a:defRPr/>
            </a:pPr>
            <a:r>
              <a:rPr lang="nl-NL"/>
              <a:t>Vierde niveau</a:t>
            </a:r>
            <a:endParaRPr/>
          </a:p>
          <a:p>
            <a:pPr lvl="4">
              <a:defRPr/>
            </a:pPr>
            <a:r>
              <a:rPr lang="nl-NL"/>
              <a:t>Vijfde niveau</a:t>
            </a:r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1"/>
  <p:txStyles>
    <p:titleStyle>
      <a:lvl1pPr algn="l" defTabSz="457200">
        <a:spcBef>
          <a:spcPts val="0"/>
        </a:spcBef>
        <a:buNone/>
        <a:defRPr sz="4400" b="1" i="0" cap="all">
          <a:solidFill>
            <a:srgbClr val="1B294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>
        <a:spcBef>
          <a:spcPts val="0"/>
        </a:spcBef>
        <a:buClr>
          <a:srgbClr val="EA6341"/>
        </a:buClr>
        <a:buFont typeface="Arial"/>
        <a:buChar char="•"/>
        <a:defRPr sz="3200">
          <a:solidFill>
            <a:srgbClr val="1B2944"/>
          </a:solidFill>
          <a:latin typeface="+mn-lt"/>
          <a:ea typeface="+mn-ea"/>
          <a:cs typeface="+mn-cs"/>
        </a:defRPr>
      </a:lvl1pPr>
      <a:lvl2pPr marL="742950" indent="-285750" algn="l" defTabSz="457200">
        <a:spcBef>
          <a:spcPts val="0"/>
        </a:spcBef>
        <a:buFontTx/>
        <a:buBlip>
          <a:blip r:embed="rId13"/>
        </a:buBlip>
        <a:defRPr sz="2800">
          <a:solidFill>
            <a:srgbClr val="1B2944"/>
          </a:solidFill>
          <a:latin typeface="+mn-lt"/>
          <a:ea typeface="+mn-ea"/>
          <a:cs typeface="+mn-cs"/>
        </a:defRPr>
      </a:lvl2pPr>
      <a:lvl3pPr marL="1143000" indent="-228600" algn="l" defTabSz="457200">
        <a:spcBef>
          <a:spcPts val="0"/>
        </a:spcBef>
        <a:buClr>
          <a:srgbClr val="1B2944"/>
        </a:buClr>
        <a:buFont typeface="Arial"/>
        <a:buChar char="•"/>
        <a:defRPr sz="2400">
          <a:solidFill>
            <a:srgbClr val="1B2944"/>
          </a:solidFill>
          <a:latin typeface="+mn-lt"/>
          <a:ea typeface="+mn-ea"/>
          <a:cs typeface="+mn-cs"/>
        </a:defRPr>
      </a:lvl3pPr>
      <a:lvl4pPr marL="1600200" indent="-228600" algn="l" defTabSz="457200">
        <a:spcBef>
          <a:spcPts val="0"/>
        </a:spcBef>
        <a:buClr>
          <a:srgbClr val="1B2944"/>
        </a:buClr>
        <a:buFont typeface="Arial"/>
        <a:buChar char="•"/>
        <a:defRPr sz="2000">
          <a:solidFill>
            <a:srgbClr val="1B2944"/>
          </a:solidFill>
          <a:latin typeface="+mn-lt"/>
          <a:ea typeface="+mn-ea"/>
          <a:cs typeface="+mn-cs"/>
        </a:defRPr>
      </a:lvl4pPr>
      <a:lvl5pPr marL="2057400" indent="-228600" algn="l" defTabSz="457200">
        <a:spcBef>
          <a:spcPts val="0"/>
        </a:spcBef>
        <a:buClr>
          <a:srgbClr val="1B2944"/>
        </a:buClr>
        <a:buFont typeface="Arial"/>
        <a:buChar char="•"/>
        <a:defRPr sz="2000">
          <a:solidFill>
            <a:srgbClr val="1B2944"/>
          </a:solidFill>
          <a:latin typeface="+mn-lt"/>
          <a:ea typeface="+mn-ea"/>
          <a:cs typeface="+mn-cs"/>
        </a:defRPr>
      </a:lvl5pPr>
      <a:lvl6pPr marL="25146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emf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4000"/>
              <a:t>Functional Plant Bioinformatics</a:t>
            </a:r>
            <a:endParaRPr lang="nl-BE" sz="40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The PLAZA workbench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 bwMode="auto">
          <a:xfrm>
            <a:off x="6940475" y="5619484"/>
            <a:ext cx="2048933" cy="313759"/>
          </a:xfrm>
        </p:spPr>
        <p:txBody>
          <a:bodyPr/>
          <a:lstStyle/>
          <a:p>
            <a:pPr>
              <a:defRPr/>
            </a:pPr>
            <a:r>
              <a:rPr lang="en-US"/>
              <a:t>September 15th 2026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 bwMode="auto">
          <a:xfrm>
            <a:off x="5773478" y="6038246"/>
            <a:ext cx="3273595" cy="326496"/>
          </a:xfrm>
        </p:spPr>
        <p:txBody>
          <a:bodyPr/>
          <a:lstStyle/>
          <a:p>
            <a:pPr>
              <a:defRPr/>
            </a:pPr>
            <a:r>
              <a:rPr lang="en-US"/>
              <a:t>Klaas</a:t>
            </a:r>
            <a:r>
              <a:rPr lang="en-US"/>
              <a:t> </a:t>
            </a:r>
            <a:r>
              <a:rPr lang="en-US"/>
              <a:t>Vandepoele</a:t>
            </a:r>
            <a:br>
              <a:rPr lang="en-US"/>
            </a:br>
            <a:r>
              <a:rPr lang="en-US"/>
              <a:t>Michiel</a:t>
            </a:r>
            <a:r>
              <a:rPr lang="en-US"/>
              <a:t> Van Bel</a:t>
            </a:r>
            <a:br>
              <a:rPr lang="en-US"/>
            </a:b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1</a:t>
            </a:fld>
            <a:endParaRPr lang="nl-B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248129" y="274638"/>
            <a:ext cx="8542057" cy="1143000"/>
          </a:xfrm>
        </p:spPr>
        <p:txBody>
          <a:bodyPr/>
          <a:lstStyle/>
          <a:p>
            <a:pPr>
              <a:defRPr/>
            </a:pPr>
            <a:r>
              <a:rPr lang="en-US"/>
              <a:t>Small-scale operations on large-scale data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457200" y="1600201"/>
            <a:ext cx="8229600" cy="274205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/>
              <a:t>Default PLAZA usage:</a:t>
            </a:r>
            <a:endParaRPr/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/>
              <a:t>Search for a gene or functional term</a:t>
            </a:r>
            <a:endParaRPr lang="nl-NL"/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/>
              <a:t>Explore associated web pages</a:t>
            </a:r>
            <a:endParaRPr/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/>
              <a:t>Write down results</a:t>
            </a:r>
            <a:endParaRPr/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/>
              <a:t>Repeat …</a:t>
            </a:r>
            <a:endParaRPr/>
          </a:p>
          <a:p>
            <a:pPr marL="971550" lvl="1" indent="-514350">
              <a:buFont typeface="+mj-lt"/>
              <a:buAutoNum type="arabicPeriod"/>
              <a:defRPr/>
            </a:pPr>
            <a:endParaRPr lang="en-US"/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/>
              <a:t>Imagine doing this for a 1000 differentially regulated genes from an RNA-</a:t>
            </a:r>
            <a:r>
              <a:rPr lang="en-US"/>
              <a:t>seq</a:t>
            </a:r>
            <a:r>
              <a:rPr lang="en-US"/>
              <a:t> experiment…</a:t>
            </a:r>
            <a:endParaRPr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2</a:t>
            </a:fld>
            <a:endParaRPr lang="nl-B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en-US"/>
              <a:t>Large scale solution for large scale data :</a:t>
            </a:r>
            <a:br>
              <a:rPr lang="en-US"/>
            </a:br>
            <a:r>
              <a:rPr lang="en-US" u="sng"/>
              <a:t>The PLAZA workbench</a:t>
            </a:r>
            <a:endParaRPr lang="nl-NL" u="sng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/>
              <a:t>Work with </a:t>
            </a:r>
            <a:r>
              <a:rPr lang="en-US" b="1"/>
              <a:t>sets of genes</a:t>
            </a:r>
            <a:r>
              <a:rPr lang="en-US"/>
              <a:t> compared to </a:t>
            </a:r>
            <a:r>
              <a:rPr lang="en-US" b="1"/>
              <a:t>single genes</a:t>
            </a:r>
            <a:endParaRPr lang="en-US"/>
          </a:p>
          <a:p>
            <a:pPr marL="514350" indent="-514350">
              <a:buFont typeface="+mj-lt"/>
              <a:buAutoNum type="arabicPeriod"/>
              <a:defRPr/>
            </a:pPr>
            <a:r>
              <a:rPr lang="en-US"/>
              <a:t>Compare, merge, differentiate between </a:t>
            </a:r>
            <a:r>
              <a:rPr lang="en-US" b="1"/>
              <a:t>gene sets</a:t>
            </a:r>
            <a:endParaRPr lang="en-US"/>
          </a:p>
          <a:p>
            <a:pPr marL="514350" indent="-514350">
              <a:buFont typeface="+mj-lt"/>
              <a:buAutoNum type="arabicPeriod"/>
              <a:defRPr/>
            </a:pPr>
            <a:r>
              <a:rPr lang="en-US"/>
              <a:t>Apply set-specific tools</a:t>
            </a:r>
            <a:endParaRPr/>
          </a:p>
          <a:p>
            <a:pPr marL="914400" lvl="1" indent="-514350">
              <a:buFont typeface="+mj-lt"/>
              <a:buAutoNum type="arabicPeriod"/>
              <a:defRPr/>
            </a:pPr>
            <a:r>
              <a:rPr lang="en-US"/>
              <a:t>functional enrichments</a:t>
            </a:r>
            <a:endParaRPr/>
          </a:p>
          <a:p>
            <a:pPr marL="914400" lvl="1" indent="-514350">
              <a:buFont typeface="+mj-lt"/>
              <a:buAutoNum type="arabicPeriod"/>
              <a:defRPr/>
            </a:pPr>
            <a:r>
              <a:rPr lang="en-US"/>
              <a:t>Locational biases</a:t>
            </a:r>
            <a:endParaRPr/>
          </a:p>
          <a:p>
            <a:pPr marL="914400" lvl="1" indent="-514350">
              <a:buFont typeface="+mj-lt"/>
              <a:buAutoNum type="arabicPeriod"/>
              <a:defRPr/>
            </a:pPr>
            <a:r>
              <a:rPr lang="en-US"/>
              <a:t>Etc</a:t>
            </a:r>
            <a:r>
              <a:rPr lang="en-US"/>
              <a:t>…</a:t>
            </a:r>
            <a:endParaRPr/>
          </a:p>
          <a:p>
            <a:pPr marL="514350" indent="-514350">
              <a:buFont typeface="+mj-lt"/>
              <a:buAutoNum type="arabicPeriod"/>
              <a:defRPr/>
            </a:pP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3</a:t>
            </a:fld>
            <a:endParaRPr lang="nl-B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The PLAZA workbench: A quick how-to	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r>
              <a:rPr lang="en-US"/>
              <a:t>1. Register for a free workbench account</a:t>
            </a:r>
            <a:endParaRPr/>
          </a:p>
          <a:p>
            <a:pPr marL="857250" lvl="1" indent="-457200">
              <a:buFont typeface="Wingdings"/>
              <a:buChar char="à"/>
              <a:defRPr/>
            </a:pPr>
            <a:r>
              <a:rPr lang="en-US"/>
              <a:t>Security: Analyzes are not public</a:t>
            </a:r>
            <a:endParaRPr/>
          </a:p>
          <a:p>
            <a:pPr marL="857250" lvl="1" indent="-457200">
              <a:buFont typeface="Wingdings"/>
              <a:buChar char="à"/>
              <a:defRPr/>
            </a:pPr>
            <a:r>
              <a:rPr lang="en-US"/>
              <a:t>History: Keep track of analyzes</a:t>
            </a:r>
            <a:endParaRPr/>
          </a:p>
          <a:p>
            <a:pPr marL="857250" lvl="1" indent="-457200">
              <a:buFont typeface="Wingdings"/>
              <a:buChar char="à"/>
              <a:defRPr/>
            </a:pPr>
            <a:endParaRPr lang="en-US"/>
          </a:p>
          <a:p>
            <a:pPr marL="0" indent="0">
              <a:buNone/>
              <a:defRPr/>
            </a:pP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4</a:t>
            </a:fld>
            <a:endParaRPr lang="nl-B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4400" y="3448101"/>
            <a:ext cx="6929495" cy="21359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The PLAZA workbench: A quick how-to	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r>
              <a:rPr lang="en-US"/>
              <a:t>2. Create experiment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5</a:t>
            </a:fld>
            <a:endParaRPr lang="nl-B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57200" y="2365696"/>
            <a:ext cx="8022618" cy="3384376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 bwMode="auto">
          <a:xfrm>
            <a:off x="6903308" y="2603157"/>
            <a:ext cx="1252151" cy="543697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nl-B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The PLAZA workbench: A quick how-to	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r>
              <a:rPr lang="en-US"/>
              <a:t>2. Create experiment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6</a:t>
            </a:fld>
            <a:endParaRPr lang="nl-B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1963" y="2314832"/>
            <a:ext cx="8440074" cy="33813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The PLAZA workbench: A quick how-to	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r>
              <a:rPr lang="en-US"/>
              <a:t>3. Upload genes into the gene set 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7</a:t>
            </a:fld>
            <a:endParaRPr lang="nl-BE"/>
          </a:p>
        </p:txBody>
      </p:sp>
      <p:sp>
        <p:nvSpPr>
          <p:cNvPr id="6" name="Pijl: rechts 5"/>
          <p:cNvSpPr/>
          <p:nvPr/>
        </p:nvSpPr>
        <p:spPr bwMode="auto">
          <a:xfrm rot="10800000">
            <a:off x="8231074" y="3078631"/>
            <a:ext cx="560587" cy="16223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2338" y="2344522"/>
            <a:ext cx="7864684" cy="3150116"/>
          </a:xfrm>
          <a:prstGeom prst="rect">
            <a:avLst/>
          </a:prstGeom>
        </p:spPr>
      </p:pic>
      <p:sp>
        <p:nvSpPr>
          <p:cNvPr id="8" name="Pijl: rechts 7"/>
          <p:cNvSpPr/>
          <p:nvPr/>
        </p:nvSpPr>
        <p:spPr bwMode="auto">
          <a:xfrm rot="10800000">
            <a:off x="8217022" y="3299033"/>
            <a:ext cx="560587" cy="16223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9" name="Pijl: rechts 7"/>
          <p:cNvSpPr/>
          <p:nvPr/>
        </p:nvSpPr>
        <p:spPr bwMode="auto">
          <a:xfrm rot="10800000">
            <a:off x="8217021" y="3532548"/>
            <a:ext cx="560587" cy="16223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nl-NL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PLAZA workbench analyzes	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8</a:t>
            </a:fld>
            <a:endParaRPr lang="nl-B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5116" y="1153298"/>
            <a:ext cx="8740591" cy="45063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Functional Enrichment analysis</a:t>
            </a:r>
            <a:endParaRPr lang="nl-BE"/>
          </a:p>
        </p:txBody>
      </p:sp>
      <p:sp>
        <p:nvSpPr>
          <p:cNvPr id="5" name="Content Placeholder 2"/>
          <p:cNvSpPr txBox="1"/>
          <p:nvPr/>
        </p:nvSpPr>
        <p:spPr bwMode="auto">
          <a:xfrm>
            <a:off x="1071563" y="1643063"/>
            <a:ext cx="7310437" cy="2855912"/>
          </a:xfrm>
          <a:prstGeom prst="rect">
            <a:avLst/>
          </a:prstGeom>
        </p:spPr>
        <p:txBody>
          <a:bodyPr/>
          <a:lstStyle/>
          <a:p>
            <a:pPr marL="342900" indent="-342900" algn="l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Arial"/>
              <a:buChar char="•"/>
              <a:defRPr/>
            </a:pPr>
            <a:r>
              <a:rPr lang="en-US" sz="2000">
                <a:latin typeface="+mn-lt"/>
              </a:rPr>
              <a:t>Determines the </a:t>
            </a:r>
            <a:r>
              <a:rPr lang="en-US" sz="2000">
                <a:solidFill>
                  <a:srgbClr val="FF0000"/>
                </a:solidFill>
                <a:latin typeface="+mn-lt"/>
              </a:rPr>
              <a:t>over/under-representation</a:t>
            </a:r>
            <a:r>
              <a:rPr lang="en-US" sz="2000">
                <a:latin typeface="+mn-lt"/>
              </a:rPr>
              <a:t> of a certain GO term in a gene set compared to the genome-wide </a:t>
            </a:r>
            <a:r>
              <a:rPr lang="en-US" sz="2000">
                <a:solidFill>
                  <a:srgbClr val="FF0000"/>
                </a:solidFill>
                <a:latin typeface="+mn-lt"/>
              </a:rPr>
              <a:t>background </a:t>
            </a:r>
            <a:r>
              <a:rPr lang="en-US" sz="2000">
                <a:latin typeface="+mn-lt"/>
              </a:rPr>
              <a:t>frequency</a:t>
            </a:r>
            <a:endParaRPr/>
          </a:p>
          <a:p>
            <a:pPr marL="342900" indent="-342900" algn="l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Arial"/>
              <a:buChar char="•"/>
              <a:defRPr/>
            </a:pPr>
            <a:r>
              <a:rPr lang="en-US" sz="2000">
                <a:latin typeface="+mn-lt"/>
              </a:rPr>
              <a:t>The </a:t>
            </a:r>
            <a:r>
              <a:rPr lang="en-US" sz="2000">
                <a:solidFill>
                  <a:srgbClr val="FF0000"/>
                </a:solidFill>
                <a:latin typeface="+mn-lt"/>
              </a:rPr>
              <a:t>significance</a:t>
            </a:r>
            <a:r>
              <a:rPr lang="en-US" sz="2000">
                <a:latin typeface="+mn-lt"/>
              </a:rPr>
              <a:t> is determined using the </a:t>
            </a:r>
            <a:r>
              <a:rPr lang="en-US" sz="2000">
                <a:latin typeface="+mn-lt"/>
              </a:rPr>
              <a:t>hypergeometric</a:t>
            </a:r>
            <a:r>
              <a:rPr lang="en-US" sz="2000">
                <a:latin typeface="+mn-lt"/>
              </a:rPr>
              <a:t> distribution (incl. multiple testing correction)</a:t>
            </a:r>
            <a:endParaRPr/>
          </a:p>
        </p:txBody>
      </p:sp>
      <p:sp>
        <p:nvSpPr>
          <p:cNvPr id="33799" name="TextBox 21"/>
          <p:cNvSpPr txBox="1">
            <a:spLocks noChangeArrowheads="1"/>
          </p:cNvSpPr>
          <p:nvPr/>
        </p:nvSpPr>
        <p:spPr bwMode="auto">
          <a:xfrm>
            <a:off x="3103563" y="3868738"/>
            <a:ext cx="14033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latin typeface="+mj-lt"/>
                <a:cs typeface="Times New Roman"/>
              </a:rPr>
              <a:t> freq(gene set)</a:t>
            </a:r>
            <a:endParaRPr lang="nl-BE" sz="1600">
              <a:latin typeface="+mj-lt"/>
              <a:cs typeface="Times New Roman"/>
            </a:endParaRPr>
          </a:p>
        </p:txBody>
      </p:sp>
      <p:sp>
        <p:nvSpPr>
          <p:cNvPr id="33800" name="TextBox 22"/>
          <p:cNvSpPr txBox="1">
            <a:spLocks noChangeArrowheads="1"/>
          </p:cNvSpPr>
          <p:nvPr/>
        </p:nvSpPr>
        <p:spPr bwMode="auto">
          <a:xfrm>
            <a:off x="2994025" y="4160838"/>
            <a:ext cx="16319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latin typeface="+mj-lt"/>
                <a:cs typeface="Times New Roman"/>
              </a:rPr>
              <a:t>freq(background)</a:t>
            </a:r>
            <a:endParaRPr/>
          </a:p>
          <a:p>
            <a:pPr>
              <a:defRPr/>
            </a:pPr>
            <a:endParaRPr lang="nl-BE" sz="1600">
              <a:latin typeface="+mj-lt"/>
              <a:cs typeface="Times New Roman"/>
            </a:endParaRP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 bwMode="auto">
          <a:xfrm>
            <a:off x="3000375" y="4214813"/>
            <a:ext cx="1571625" cy="1587"/>
          </a:xfrm>
          <a:prstGeom prst="line">
            <a:avLst/>
          </a:prstGeom>
          <a:ln w="158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2" name="TextBox 24"/>
          <p:cNvSpPr txBox="1">
            <a:spLocks noChangeArrowheads="1"/>
          </p:cNvSpPr>
          <p:nvPr/>
        </p:nvSpPr>
        <p:spPr bwMode="auto">
          <a:xfrm>
            <a:off x="1335088" y="4027488"/>
            <a:ext cx="17383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>
                <a:latin typeface="+mj-lt"/>
                <a:cs typeface="Times New Roman"/>
              </a:rPr>
              <a:t>Enrichment fold = </a:t>
            </a:r>
            <a:endParaRPr/>
          </a:p>
          <a:p>
            <a:pPr>
              <a:defRPr/>
            </a:pPr>
            <a:endParaRPr lang="nl-BE" sz="1600" b="1">
              <a:latin typeface="+mj-lt"/>
              <a:cs typeface="Times New Roman"/>
            </a:endParaRPr>
          </a:p>
        </p:txBody>
      </p:sp>
      <p:pic>
        <p:nvPicPr>
          <p:cNvPr id="33798" name="Picture 1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3357563" y="4786313"/>
            <a:ext cx="5287962" cy="146684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ysDash"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Interpretation enrichment results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10</a:t>
            </a:fld>
            <a:endParaRPr lang="nl-B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4898" y="1233263"/>
            <a:ext cx="8530683" cy="45874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PLAZA workbench : demo	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11</a:t>
            </a:fld>
            <a:endParaRPr lang="nl-B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VIB-UGent Center for Plant Systems Biology_4-3">
  <a:themeElements>
    <a:clrScheme name="VIB Colours">
      <a:dk1>
        <a:srgbClr val="1B2944"/>
      </a:dk1>
      <a:lt1>
        <a:sysClr val="window" lastClr="FFFFFF"/>
      </a:lt1>
      <a:dk2>
        <a:srgbClr val="1B2944"/>
      </a:dk2>
      <a:lt2>
        <a:srgbClr val="FFFFFF"/>
      </a:lt2>
      <a:accent1>
        <a:srgbClr val="5DB7B1"/>
      </a:accent1>
      <a:accent2>
        <a:srgbClr val="5A2A82"/>
      </a:accent2>
      <a:accent3>
        <a:srgbClr val="FF681E"/>
      </a:accent3>
      <a:accent4>
        <a:srgbClr val="1B2944"/>
      </a:accent4>
      <a:accent5>
        <a:srgbClr val="7C7C7C"/>
      </a:accent5>
      <a:accent6>
        <a:srgbClr val="FFFFFF"/>
      </a:accent6>
      <a:hlink>
        <a:srgbClr val="5DB7B1"/>
      </a:hlink>
      <a:folHlink>
        <a:srgbClr val="5DB7B1"/>
      </a:folHlink>
    </a:clrScheme>
    <a:fontScheme name="VIB Theme">
      <a:majorFont>
        <a:latin typeface="Corbel"/>
        <a:ea typeface="Arial"/>
        <a:cs typeface="Arial"/>
      </a:majorFont>
      <a:minorFont>
        <a:latin typeface="Corbe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VIB-UGent Center for Plant Systems Biology_4-3</Template>
  <TotalTime>0</TotalTime>
  <Words>0</Words>
  <Application>onlyoffice/8.0.1.31</Application>
  <DocSecurity>0</DocSecurity>
  <PresentationFormat>On-screen Show (4:3)</PresentationFormat>
  <Paragraphs>0</Paragraphs>
  <Slides>11</Slides>
  <Notes>11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Manager/>
  <Company>Universiteit Gent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mibel</dc:creator>
  <cp:keywords/>
  <dc:description/>
  <dc:identifier/>
  <dc:language/>
  <cp:lastModifiedBy>Michiel Van Bel</cp:lastModifiedBy>
  <cp:revision>105</cp:revision>
  <dcterms:created xsi:type="dcterms:W3CDTF">2017-05-04T12:39:53Z</dcterms:created>
  <dcterms:modified xsi:type="dcterms:W3CDTF">2026-09-14T07:34:55Z</dcterms:modified>
  <cp:category/>
  <cp:contentStatus/>
  <cp:version/>
</cp:coreProperties>
</file>