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howSpecialPlsOnTitleSld="0">
  <p:sldMasterIdLst>
    <p:sldMasterId id="2147483648" r:id="rId1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9144000" cy="6858000" type="screen4x3"/>
  <p:notesSz cx="6797675" cy="9926638"/>
  <p:defaultTextStyle>
    <a:defPPr>
      <a:defRPr lang="nl-NL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16" d="100"/>
          <a:sy n="116" d="100"/>
        </p:scale>
        <p:origin x="1212" y="102"/>
      </p:cViewPr>
      <p:guideLst>
        <p:guide pos="2160" orient="horz"/>
        <p:guide pos="2880"/>
        <p:guide pos="979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 /><Relationship Id="rId25" Type="http://schemas.openxmlformats.org/officeDocument/2006/relationships/tableStyles" Target="tableStyles.xml" /><Relationship Id="rId26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54C128F-AFEE-4890-85B2-1F48215E6BEA}" type="datetimeFigureOut">
              <a:rPr lang="nl-BE"/>
              <a:t>6/05/2026</a:t>
            </a:fld>
            <a:endParaRPr lang="nl-BE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1F9E79-600B-4EBD-ACB4-5FFB84038D1C}" type="slidenum">
              <a:rPr lang="nl-BE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1</a:t>
            </a:fld>
            <a:endParaRPr lang="nl-B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51B9CB1-992F-1A31-DCDA-F5527DBF1C19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1200"/>
              <a:t>+ A collaborative effort to address the need for consistent descriptions of gene products across databases</a:t>
            </a:r>
            <a:endParaRPr/>
          </a:p>
          <a:p>
            <a:pPr>
              <a:defRPr/>
            </a:pPr>
            <a:r>
              <a:rPr lang="en-US" sz="1200"/>
              <a:t>+ The GO project has developed three structured ontologies that describe gene products in a species-independent manner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/>
              <a:t>+</a:t>
            </a:r>
            <a:r>
              <a:rPr lang="en-US" sz="1200"/>
              <a:t> </a:t>
            </a:r>
            <a:r>
              <a:rPr lang="en-US" sz="1200"/>
              <a:t>An ontology is a formal representation of a body of knowledge, within a given domain. Ontologies usually consist of a set of classes or terms with </a:t>
            </a:r>
            <a:r>
              <a:rPr lang="en-US" sz="1200" b="1"/>
              <a:t>relations</a:t>
            </a:r>
            <a:r>
              <a:rPr lang="en-US" sz="1200"/>
              <a:t> that operate between them. 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nl-BE" sz="1200"/>
          </a:p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3</a:t>
            </a:fld>
            <a:endParaRPr lang="nl-BE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A14D2F-3B00-A08C-193C-256E22D9A5EB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D8D497-C506-5723-BA99-E7E2FC790976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3FF8CB9-49DA-2238-9927-FF3B5B53DFB2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7749BE-2748-B66E-4A80-1B8C11CA5789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AA18CB8-2538-2756-2B91-AA496647BF1D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82E1C3F-6A63-1125-6FB2-920D4EDF2FBB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9FC539B-505B-7F56-2AC7-6AC64F4E1873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BF040C-2839-BB1C-B3A1-7FB2089D24A0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AEF5AF2-E0FD-7676-4042-76A7E3F3AC8D}" type="slidenum">
              <a:rPr/>
              <a:t/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BD27837-D78D-31B0-BB76-AF7DE609CF37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9AB5EB6-96CF-A612-C0E4-CEAA6BE950B6}" type="slidenum">
              <a:rPr/>
              <a:t/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F4E2C56-A544-465A-6C82-D4D3E9F5E733}" type="slidenum">
              <a:rPr/>
              <a:t/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817F410-44D5-2CE9-B2D0-C9F8231031EB}" type="slidenum">
              <a:rPr/>
              <a:t/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36CD6C9-A188-E9E8-DEA4-BBE911ADBEF9}" type="slidenum">
              <a:rPr/>
              <a:t/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92C79B4-E7D8-0B12-A868-A6D3C8BBF122}" type="slidenum">
              <a:rPr/>
              <a:t/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4F930C5-4A04-E3AA-DAD2-DFB7BEC1E133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B2944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Hoofdstu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82610" y="2445488"/>
            <a:ext cx="7738646" cy="2200939"/>
          </a:xfrm>
        </p:spPr>
        <p:txBody>
          <a:bodyPr anchor="t" anchorCtr="0">
            <a:noAutofit/>
          </a:bodyPr>
          <a:lstStyle>
            <a:lvl1pPr algn="l">
              <a:defRPr sz="4800" b="1" cap="none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sz="3200"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485968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 marL="16002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4pPr>
            <a:lvl5pPr marL="20574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Sub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Headline</a:t>
            </a:r>
            <a:endParaRPr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2053167"/>
            <a:ext cx="8229600" cy="4033002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7200" y="1455738"/>
            <a:ext cx="8229599" cy="559329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EA634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nl-BE"/>
              <a:t>Subheadline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el  - 2x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Titelstijl van model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1"/>
  <p:txStyles>
    <p:titleStyle>
      <a:lvl1pPr algn="l" defTabSz="457200">
        <a:spcBef>
          <a:spcPts val="0"/>
        </a:spcBef>
        <a:buNone/>
        <a:defRPr sz="4400" b="1" i="0" cap="all">
          <a:solidFill>
            <a:srgbClr val="1B29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Clr>
          <a:srgbClr val="EA6341"/>
        </a:buClr>
        <a:buFont typeface="Arial"/>
        <a:buChar char="•"/>
        <a:defRPr sz="3200">
          <a:solidFill>
            <a:srgbClr val="1B2944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Tx/>
        <a:buBlip>
          <a:blip r:embed="rId12"/>
        </a:buBlip>
        <a:defRPr sz="2800">
          <a:solidFill>
            <a:srgbClr val="1B2944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400">
          <a:solidFill>
            <a:srgbClr val="1B2944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gohandbook.org/doku.php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/>
              <a:t>Functional Plant Bioinformatics</a:t>
            </a:r>
            <a:endParaRPr lang="nl-BE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functional annotations</a:t>
            </a:r>
            <a:endParaRPr/>
          </a:p>
          <a:p>
            <a:pPr>
              <a:defRPr/>
            </a:pPr>
            <a:r>
              <a:rPr lang="en-US"/>
              <a:t>GO, InterPro, and MapMan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September 15th, 2026</a:t>
            </a:r>
            <a:endParaRPr lang="nl-BE"/>
          </a:p>
          <a:p>
            <a:pPr>
              <a:defRPr/>
            </a:pP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 bwMode="auto">
          <a:xfrm>
            <a:off x="5773478" y="6247001"/>
            <a:ext cx="3273595" cy="468321"/>
          </a:xfrm>
        </p:spPr>
        <p:txBody>
          <a:bodyPr/>
          <a:lstStyle/>
          <a:p>
            <a:pPr>
              <a:defRPr/>
            </a:pP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endParaRPr lang="en-US"/>
          </a:p>
          <a:p>
            <a:pPr>
              <a:defRPr/>
            </a:pPr>
            <a:r>
              <a:rPr lang="en-US"/>
              <a:t>Michiel</a:t>
            </a:r>
            <a:r>
              <a:rPr lang="en-US"/>
              <a:t> Van </a:t>
            </a:r>
            <a:r>
              <a:rPr lang="en-US"/>
              <a:t>Bel</a:t>
            </a:r>
            <a:br>
              <a:rPr lang="en-US"/>
            </a:b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Overview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Basic information about the </a:t>
            </a:r>
            <a:r>
              <a:rPr lang="en-US" sz="2400" u="sng"/>
              <a:t>Functional Ontologies</a:t>
            </a:r>
            <a:r>
              <a:rPr lang="en-US" sz="2400"/>
              <a:t> used in the PLAZA platform for annotating genes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Functional Enrichment of sets of genes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Mapping of GO annotations between genes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Annotating gene families in the PLAZA platform</a:t>
            </a:r>
            <a:endParaRPr/>
          </a:p>
          <a:p>
            <a:pPr marL="514350" indent="-514350">
              <a:buFont typeface="+mj-lt"/>
              <a:buAutoNum type="arabicPeriod"/>
              <a:defRPr/>
            </a:pPr>
            <a:endParaRPr lang="en-US"/>
          </a:p>
          <a:p>
            <a:pPr marL="514350" indent="-514350">
              <a:buFont typeface="+mj-lt"/>
              <a:buAutoNum type="arabicPeriod"/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2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478707" y="1600201"/>
            <a:ext cx="4627193" cy="43684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Sample GO term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3</a:t>
            </a:fld>
            <a:endParaRPr lang="nl-B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4394200" cy="4485968"/>
          </a:xfrm>
        </p:spPr>
        <p:txBody>
          <a:bodyPr/>
          <a:lstStyle/>
          <a:p>
            <a:pPr>
              <a:defRPr/>
            </a:pPr>
            <a:r>
              <a:rPr lang="en-US" sz="1200"/>
              <a:t>id: </a:t>
            </a:r>
            <a:r>
              <a:rPr lang="en-US" sz="1200" b="1"/>
              <a:t>GO:0016049</a:t>
            </a:r>
            <a:endParaRPr/>
          </a:p>
          <a:p>
            <a:pPr>
              <a:defRPr/>
            </a:pPr>
            <a:r>
              <a:rPr lang="en-US" sz="1200"/>
              <a:t>name: </a:t>
            </a:r>
            <a:r>
              <a:rPr lang="en-US" sz="1200" b="1"/>
              <a:t>cell growth</a:t>
            </a:r>
            <a:endParaRPr/>
          </a:p>
          <a:p>
            <a:pPr>
              <a:defRPr/>
            </a:pPr>
            <a:r>
              <a:rPr lang="en-US" sz="1200"/>
              <a:t>namespace: biological_process</a:t>
            </a:r>
            <a:endParaRPr/>
          </a:p>
          <a:p>
            <a:pPr>
              <a:defRPr/>
            </a:pPr>
            <a:r>
              <a:rPr lang="en-US" sz="1200" b="1"/>
              <a:t>def:</a:t>
            </a:r>
            <a:r>
              <a:rPr lang="en-US" sz="1200"/>
              <a:t> "The process in which a cell irreversibly increases in size over time by accretion and biosynthetic production of matter similar to that already present." [GOC:ai]</a:t>
            </a:r>
            <a:endParaRPr/>
          </a:p>
          <a:p>
            <a:pPr>
              <a:defRPr/>
            </a:pPr>
            <a:r>
              <a:rPr lang="en-US" sz="1200"/>
              <a:t>subset: goslim_generic</a:t>
            </a:r>
            <a:endParaRPr/>
          </a:p>
          <a:p>
            <a:pPr>
              <a:defRPr/>
            </a:pPr>
            <a:r>
              <a:rPr lang="en-US" sz="1200"/>
              <a:t>subset: goslim_plant</a:t>
            </a:r>
            <a:endParaRPr/>
          </a:p>
          <a:p>
            <a:pPr>
              <a:defRPr/>
            </a:pPr>
            <a:r>
              <a:rPr lang="en-US" sz="1200"/>
              <a:t>subset: gosubset_prok</a:t>
            </a:r>
            <a:endParaRPr/>
          </a:p>
          <a:p>
            <a:pPr>
              <a:defRPr/>
            </a:pPr>
            <a:r>
              <a:rPr lang="en-US" sz="1200"/>
              <a:t>synonym: "cell expansion" RELATED []</a:t>
            </a:r>
            <a:endParaRPr/>
          </a:p>
          <a:p>
            <a:pPr>
              <a:defRPr/>
            </a:pPr>
            <a:r>
              <a:rPr lang="en-US" sz="1200"/>
              <a:t>synonym: "cellular growth" EXACT []</a:t>
            </a:r>
            <a:endParaRPr/>
          </a:p>
          <a:p>
            <a:pPr>
              <a:defRPr/>
            </a:pPr>
            <a:r>
              <a:rPr lang="en-US" sz="1200"/>
              <a:t>synonym: "growth of cell" EXACT []</a:t>
            </a:r>
            <a:endParaRPr/>
          </a:p>
          <a:p>
            <a:pPr>
              <a:defRPr/>
            </a:pPr>
            <a:r>
              <a:rPr lang="en-US" sz="1200"/>
              <a:t>is_a: GO:0009987 ! cellular process</a:t>
            </a:r>
            <a:endParaRPr/>
          </a:p>
          <a:p>
            <a:pPr>
              <a:defRPr/>
            </a:pPr>
            <a:r>
              <a:rPr lang="en-US" sz="1200"/>
              <a:t>is_a: GO:0040007 ! growth</a:t>
            </a:r>
            <a:endParaRPr/>
          </a:p>
          <a:p>
            <a:pPr>
              <a:defRPr/>
            </a:pPr>
            <a:r>
              <a:rPr lang="en-US" sz="1200"/>
              <a:t>relationship: part_of GO:0008361 ! regulation of cell size</a:t>
            </a:r>
            <a:endParaRPr/>
          </a:p>
          <a:p>
            <a:pPr>
              <a:defRPr/>
            </a:pPr>
            <a:endParaRPr lang="nl-BE" sz="1200"/>
          </a:p>
        </p:txBody>
      </p:sp>
      <p:sp>
        <p:nvSpPr>
          <p:cNvPr id="6" name="Rectangle 5"/>
          <p:cNvSpPr/>
          <p:nvPr/>
        </p:nvSpPr>
        <p:spPr bwMode="auto">
          <a:xfrm>
            <a:off x="622300" y="5201335"/>
            <a:ext cx="4229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/>
              <a:t>GO annotation is the process of assigning GO terms to gene products.</a:t>
            </a: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Page: functional GO information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4</a:t>
            </a:fld>
            <a:endParaRPr lang="nl-B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700847" y="1187066"/>
            <a:ext cx="5796437" cy="1220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4"/>
          <a:srcRect l="0" t="1397" r="0" b="0"/>
          <a:stretch/>
        </p:blipFill>
        <p:spPr bwMode="auto">
          <a:xfrm>
            <a:off x="1633062" y="2403926"/>
            <a:ext cx="5879463" cy="4423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GO evidence codes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5</a:t>
            </a:fld>
            <a:endParaRPr lang="nl-BE"/>
          </a:p>
        </p:txBody>
      </p:sp>
      <p:pic>
        <p:nvPicPr>
          <p:cNvPr id="4098" name="Picture 2" descr="Evidence Codes Flowchart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85850" y="1554163"/>
            <a:ext cx="7181850" cy="435809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Common usage of the GO hierarchy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122407"/>
            <a:ext cx="8229600" cy="501478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Return all the genes that are annotated with GO-term </a:t>
            </a:r>
            <a:r>
              <a:rPr lang="en-US" sz="2400" b="1"/>
              <a:t>A</a:t>
            </a:r>
            <a:endParaRPr/>
          </a:p>
          <a:p>
            <a:pPr marL="685800" lvl="1">
              <a:buFont typeface="Wingdings"/>
              <a:buChar char="Ø"/>
              <a:defRPr/>
            </a:pPr>
            <a:r>
              <a:rPr lang="en-US" sz="1800"/>
              <a:t>Include also all the genes that have been annotated with the </a:t>
            </a:r>
            <a:r>
              <a:rPr lang="en-US" sz="1800" b="1" u="sng"/>
              <a:t>children</a:t>
            </a:r>
            <a:r>
              <a:rPr lang="en-US" sz="1800"/>
              <a:t> of GO-term </a:t>
            </a:r>
            <a:r>
              <a:rPr lang="en-US" sz="1800" b="1"/>
              <a:t>A</a:t>
            </a:r>
            <a:endParaRPr/>
          </a:p>
          <a:p>
            <a:pPr marL="685800" lvl="1">
              <a:buFont typeface="Wingdings"/>
              <a:buChar char="Ø"/>
              <a:defRPr/>
            </a:pPr>
            <a:r>
              <a:rPr lang="en-US" sz="1800"/>
              <a:t>For example: </a:t>
            </a:r>
            <a:endParaRPr/>
          </a:p>
          <a:p>
            <a:pPr marL="1085850" lvl="2" indent="-285750">
              <a:buFont typeface="Wingdings"/>
              <a:buChar char="Ø"/>
              <a:defRPr/>
            </a:pPr>
            <a:r>
              <a:rPr lang="en-US" sz="1400"/>
              <a:t>Return all the genes annotated with </a:t>
            </a:r>
            <a:r>
              <a:rPr lang="en-US" sz="1400" i="1"/>
              <a:t>‘Response to stress’</a:t>
            </a:r>
            <a:r>
              <a:rPr lang="en-US" sz="1400"/>
              <a:t> (GO:0006950)</a:t>
            </a:r>
            <a:endParaRPr/>
          </a:p>
          <a:p>
            <a:pPr marL="1085850" lvl="2" indent="-285750">
              <a:buFont typeface="Wingdings"/>
              <a:buChar char="Ø"/>
              <a:defRPr/>
            </a:pPr>
            <a:r>
              <a:rPr lang="en-US" sz="1400"/>
              <a:t>Include genes that are annotated with the </a:t>
            </a:r>
            <a:r>
              <a:rPr lang="en-US" sz="1400" b="1" u="sng"/>
              <a:t>children</a:t>
            </a:r>
            <a:r>
              <a:rPr lang="en-US" sz="1400"/>
              <a:t> (</a:t>
            </a:r>
            <a:r>
              <a:rPr lang="en-US" sz="1400" i="1"/>
              <a:t>‘Response to biotic stress’</a:t>
            </a:r>
            <a:r>
              <a:rPr lang="en-US" sz="1400"/>
              <a:t>, </a:t>
            </a:r>
            <a:r>
              <a:rPr lang="en-US" sz="1400" i="1"/>
              <a:t>‘Response to abiotic stress’</a:t>
            </a:r>
            <a:r>
              <a:rPr lang="en-US" sz="1400"/>
              <a:t>) but not with </a:t>
            </a:r>
            <a:r>
              <a:rPr lang="en-US" sz="1400" i="1"/>
              <a:t>‘Response to stress’</a:t>
            </a:r>
            <a:r>
              <a:rPr lang="en-US" sz="1400"/>
              <a:t> directly.</a:t>
            </a:r>
            <a:endParaRPr lang="en-US" sz="1800" b="1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/>
              <a:t>Return all the GO terms that have been annotated with gene </a:t>
            </a:r>
            <a:r>
              <a:rPr lang="en-US" sz="2400" b="1"/>
              <a:t>B</a:t>
            </a:r>
            <a:endParaRPr/>
          </a:p>
          <a:p>
            <a:pPr lvl="1">
              <a:buFont typeface="Wingdings"/>
              <a:buChar char="Ø"/>
              <a:defRPr/>
            </a:pPr>
            <a:r>
              <a:rPr lang="en-US" sz="1800"/>
              <a:t>Include also all the GO terms that are the </a:t>
            </a:r>
            <a:r>
              <a:rPr lang="en-US" sz="1800" b="1" u="sng"/>
              <a:t>parents </a:t>
            </a:r>
            <a:r>
              <a:rPr lang="en-US" sz="1800"/>
              <a:t>of the explicitly annotated GO terms.</a:t>
            </a:r>
            <a:endParaRPr/>
          </a:p>
          <a:p>
            <a:pPr lvl="1">
              <a:buFont typeface="Wingdings"/>
              <a:buChar char="Ø"/>
              <a:defRPr/>
            </a:pPr>
            <a:r>
              <a:rPr lang="en-US" sz="1800"/>
              <a:t>For example:</a:t>
            </a:r>
            <a:endParaRPr/>
          </a:p>
          <a:p>
            <a:pPr lvl="2">
              <a:buFont typeface="Wingdings"/>
              <a:buChar char="Ø"/>
              <a:defRPr/>
            </a:pPr>
            <a:r>
              <a:rPr lang="en-US" sz="1400"/>
              <a:t>Return all the GO terms that are associated with AT1G21850</a:t>
            </a:r>
            <a:endParaRPr/>
          </a:p>
          <a:p>
            <a:pPr lvl="2">
              <a:buFont typeface="Wingdings"/>
              <a:buChar char="Ø"/>
              <a:defRPr/>
            </a:pPr>
            <a:r>
              <a:rPr lang="en-US" sz="1400"/>
              <a:t>Standard answer (within Molecular Function) is </a:t>
            </a:r>
            <a:r>
              <a:rPr lang="en-US" sz="1400" i="1"/>
              <a:t>‘copper ion binding’ </a:t>
            </a:r>
            <a:r>
              <a:rPr lang="en-US" sz="1400"/>
              <a:t>(GO:0005507)</a:t>
            </a:r>
            <a:endParaRPr/>
          </a:p>
          <a:p>
            <a:pPr lvl="2">
              <a:buFont typeface="Wingdings"/>
              <a:buChar char="Ø"/>
              <a:defRPr/>
            </a:pPr>
            <a:r>
              <a:rPr lang="en-US" sz="1400"/>
              <a:t>This implies that the gene is also annotated with the </a:t>
            </a:r>
            <a:r>
              <a:rPr lang="en-US" sz="1400" b="1" u="sng"/>
              <a:t>parental</a:t>
            </a:r>
            <a:r>
              <a:rPr lang="en-US" sz="1400"/>
              <a:t> terms ‘</a:t>
            </a:r>
            <a:r>
              <a:rPr lang="en-US" sz="1400" i="1"/>
              <a:t>transition metal ion binding</a:t>
            </a:r>
            <a:r>
              <a:rPr lang="en-US" sz="1400"/>
              <a:t>’, ‘</a:t>
            </a:r>
            <a:r>
              <a:rPr lang="en-US" sz="1400" i="1"/>
              <a:t>metal ion binding</a:t>
            </a:r>
            <a:r>
              <a:rPr lang="en-US" sz="1400"/>
              <a:t>’, ‘</a:t>
            </a:r>
            <a:r>
              <a:rPr lang="en-US" sz="1400" i="1"/>
              <a:t>cation binding</a:t>
            </a:r>
            <a:r>
              <a:rPr lang="en-US" sz="1400"/>
              <a:t>’, ‘</a:t>
            </a:r>
            <a:r>
              <a:rPr lang="en-US" sz="1400" i="1"/>
              <a:t>ion binding</a:t>
            </a:r>
            <a:r>
              <a:rPr lang="en-US" sz="1400"/>
              <a:t>’, ‘</a:t>
            </a:r>
            <a:r>
              <a:rPr lang="en-US" sz="1400" i="1"/>
              <a:t>binding</a:t>
            </a:r>
            <a:r>
              <a:rPr lang="en-US" sz="1400"/>
              <a:t>’, and ‘</a:t>
            </a:r>
            <a:r>
              <a:rPr lang="en-US" sz="1400" i="1"/>
              <a:t>molecular function</a:t>
            </a:r>
            <a:r>
              <a:rPr lang="en-US" sz="1400"/>
              <a:t>’</a:t>
            </a:r>
            <a:endParaRPr lang="nl-BE"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6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GO page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7</a:t>
            </a:fld>
            <a:endParaRPr lang="nl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9014" y="1417638"/>
            <a:ext cx="6418029" cy="3817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236042" y="1593913"/>
            <a:ext cx="29079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/>
              <a:t>Same general layout as other pages with gene sets (e.g. gene families)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en-US"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Use pie-chart of table to get subset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These gene-sets contain also the gene associated with child GO terms!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en-US"/>
          </a:p>
          <a:p>
            <a:pPr marL="285750" indent="-285750">
              <a:buFont typeface="Arial"/>
              <a:buChar char="•"/>
              <a:defRPr/>
            </a:pP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sz="2800"/>
              <a:t>InterPro</a:t>
            </a:r>
            <a:r>
              <a:rPr lang="fr-FR" sz="2800" b="0"/>
              <a:t>: protein sequence analysis &amp; classification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480425" cy="4485968"/>
          </a:xfrm>
        </p:spPr>
        <p:txBody>
          <a:bodyPr/>
          <a:lstStyle/>
          <a:p>
            <a:pPr>
              <a:defRPr/>
            </a:pPr>
            <a:r>
              <a:rPr lang="en-US" sz="1800"/>
              <a:t>Provides functional analysis of protein sequences by classifying them into families and predicting the presence of domains and important sites.</a:t>
            </a:r>
            <a:endParaRPr/>
          </a:p>
          <a:p>
            <a:pPr>
              <a:defRPr/>
            </a:pPr>
            <a:r>
              <a:rPr lang="en-US" sz="1800"/>
              <a:t>To classify proteins in this way, InterPro uses predictive </a:t>
            </a:r>
            <a:endParaRPr/>
          </a:p>
          <a:p>
            <a:pPr marL="0" indent="0">
              <a:buNone/>
              <a:defRPr/>
            </a:pPr>
            <a:r>
              <a:rPr lang="en-US" sz="1800"/>
              <a:t>	models, known as signatures, provided by several </a:t>
            </a:r>
            <a:endParaRPr/>
          </a:p>
          <a:p>
            <a:pPr marL="0" indent="0">
              <a:buNone/>
              <a:defRPr/>
            </a:pPr>
            <a:r>
              <a:rPr lang="en-US" sz="1800"/>
              <a:t>	different databases</a:t>
            </a:r>
            <a:endParaRPr lang="nl-BE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8</a:t>
            </a:fld>
            <a:endParaRPr lang="nl-BE"/>
          </a:p>
        </p:txBody>
      </p:sp>
      <p:pic>
        <p:nvPicPr>
          <p:cNvPr id="5126" name="Picture 6" descr="Overview of a typical InterPro entry"/>
          <p:cNvPicPr>
            <a:picLocks noChangeAspect="1" noChangeArrowheads="1"/>
          </p:cNvPicPr>
          <p:nvPr/>
        </p:nvPicPr>
        <p:blipFill>
          <a:blip r:embed="rId3"/>
          <a:srcRect l="0" t="0" r="0" b="39944"/>
          <a:stretch/>
        </p:blipFill>
        <p:spPr bwMode="auto">
          <a:xfrm>
            <a:off x="1289050" y="4001408"/>
            <a:ext cx="6962248" cy="2699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122" name="Picture 2" descr="InterPro member databases grouped by signature construction method"/>
          <p:cNvPicPr>
            <a:picLocks noChangeAspect="1" noChangeArrowheads="1"/>
          </p:cNvPicPr>
          <p:nvPr/>
        </p:nvPicPr>
        <p:blipFill>
          <a:blip r:embed="rId4"/>
          <a:srcRect l="0" t="0" r="0" b="26772"/>
          <a:stretch/>
        </p:blipFill>
        <p:spPr bwMode="auto">
          <a:xfrm>
            <a:off x="6302375" y="2272167"/>
            <a:ext cx="2635250" cy="156305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Page: functional InterPro information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9</a:t>
            </a:fld>
            <a:endParaRPr lang="nl-BE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700847" y="1187066"/>
            <a:ext cx="5796437" cy="1220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700846" y="2374301"/>
            <a:ext cx="5796437" cy="4346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MapMan</a:t>
            </a:r>
            <a:r>
              <a:rPr lang="en-US"/>
              <a:t>: Protein Classification and Annotation Framework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415542"/>
            <a:ext cx="8229600" cy="4485968"/>
          </a:xfrm>
        </p:spPr>
        <p:txBody>
          <a:bodyPr/>
          <a:lstStyle/>
          <a:p>
            <a:pPr>
              <a:defRPr/>
            </a:pPr>
            <a:r>
              <a:rPr lang="en-US" sz="2400">
                <a:solidFill>
                  <a:srgbClr val="EA6341"/>
                </a:solidFill>
              </a:rPr>
              <a:t>Plant-specific ontology </a:t>
            </a:r>
            <a:r>
              <a:rPr lang="en-US" sz="2400"/>
              <a:t>designed to facilitate the visualization of omics data on </a:t>
            </a:r>
            <a:r>
              <a:rPr lang="en-US" sz="2400">
                <a:solidFill>
                  <a:srgbClr val="EA6341"/>
                </a:solidFill>
              </a:rPr>
              <a:t>plant pathways</a:t>
            </a:r>
            <a:endParaRPr lang="en-US" sz="2400"/>
          </a:p>
          <a:p>
            <a:pPr>
              <a:defRPr/>
            </a:pPr>
            <a:r>
              <a:rPr lang="en-US" sz="2400"/>
              <a:t>Introduced as an alternative to Gene Ontology (GO)</a:t>
            </a:r>
            <a:endParaRPr/>
          </a:p>
          <a:p>
            <a:pPr>
              <a:defRPr/>
            </a:pPr>
            <a:r>
              <a:rPr lang="en-US" sz="2400"/>
              <a:t>Structure</a:t>
            </a:r>
            <a:endParaRPr/>
          </a:p>
          <a:p>
            <a:pPr lvl="1">
              <a:defRPr/>
            </a:pPr>
            <a:r>
              <a:rPr lang="en-US" sz="2000">
                <a:solidFill>
                  <a:srgbClr val="EA6341"/>
                </a:solidFill>
              </a:rPr>
              <a:t>Hierarchical tree structure </a:t>
            </a:r>
            <a:r>
              <a:rPr lang="en-US" sz="2000"/>
              <a:t></a:t>
            </a:r>
            <a:r>
              <a:rPr lang="en-US" sz="2000">
                <a:solidFill>
                  <a:srgbClr val="EA6341"/>
                </a:solidFill>
              </a:rPr>
              <a:t> </a:t>
            </a:r>
            <a:r>
              <a:rPr lang="en-US" sz="2000"/>
              <a:t>easier than the graph structure of GO</a:t>
            </a:r>
            <a:endParaRPr/>
          </a:p>
          <a:p>
            <a:pPr lvl="1">
              <a:defRPr/>
            </a:pPr>
            <a:r>
              <a:rPr lang="en-US" sz="2000"/>
              <a:t>Multiple ‘bins’ at the top-level </a:t>
            </a:r>
            <a:br>
              <a:rPr lang="en-US" sz="2000"/>
            </a:br>
            <a:r>
              <a:rPr lang="en-US" sz="2000"/>
              <a:t>	(e.g. </a:t>
            </a:r>
            <a:r>
              <a:rPr lang="en-US" sz="2000" b="1"/>
              <a:t>1</a:t>
            </a:r>
            <a:r>
              <a:rPr lang="en-US" sz="2000"/>
              <a:t> == </a:t>
            </a:r>
            <a:r>
              <a:rPr lang="en-US" sz="2000" i="1"/>
              <a:t>Photosynthesis</a:t>
            </a:r>
            <a:r>
              <a:rPr lang="en-US" sz="2000"/>
              <a:t>, </a:t>
            </a:r>
            <a:r>
              <a:rPr lang="en-US" sz="2000" b="1"/>
              <a:t>2 </a:t>
            </a:r>
            <a:r>
              <a:rPr lang="en-US" sz="2000"/>
              <a:t>== </a:t>
            </a:r>
            <a:r>
              <a:rPr lang="en-US" sz="2000" i="1"/>
              <a:t>Cellular respiration</a:t>
            </a:r>
            <a:r>
              <a:rPr lang="en-US" sz="2000"/>
              <a:t>)</a:t>
            </a:r>
            <a:endParaRPr/>
          </a:p>
          <a:p>
            <a:pPr lvl="1">
              <a:defRPr/>
            </a:pPr>
            <a:r>
              <a:rPr lang="en-US" sz="2000"/>
              <a:t>The description of each term contains its parental terms description as well</a:t>
            </a:r>
            <a:endParaRPr/>
          </a:p>
          <a:p>
            <a:pPr lvl="2">
              <a:defRPr/>
            </a:pPr>
            <a:r>
              <a:rPr lang="en-US" sz="1600"/>
              <a:t>1	== Photosynthesis</a:t>
            </a:r>
            <a:endParaRPr/>
          </a:p>
          <a:p>
            <a:pPr lvl="2">
              <a:defRPr/>
            </a:pPr>
            <a:r>
              <a:rPr lang="en-US" sz="1600"/>
              <a:t>1.1 == </a:t>
            </a:r>
            <a:r>
              <a:rPr lang="en-US" sz="1600"/>
              <a:t>Photosynthesis.photophosphorylation</a:t>
            </a:r>
            <a:endParaRPr lang="en-US" sz="1600"/>
          </a:p>
          <a:p>
            <a:pPr lvl="2">
              <a:defRPr/>
            </a:pPr>
            <a:r>
              <a:rPr lang="en-US" sz="1600"/>
              <a:t>1.2 == </a:t>
            </a:r>
            <a:r>
              <a:rPr lang="en-US" sz="1600"/>
              <a:t>Photosynthesis.calvin</a:t>
            </a:r>
            <a:r>
              <a:rPr lang="en-US" sz="1600"/>
              <a:t> cycle</a:t>
            </a:r>
            <a:endParaRPr/>
          </a:p>
          <a:p>
            <a:pPr lvl="2">
              <a:defRPr/>
            </a:pPr>
            <a:r>
              <a:rPr lang="en-US" sz="1600"/>
              <a:t>1.1.1 == </a:t>
            </a:r>
            <a:r>
              <a:rPr lang="en-US" sz="1600"/>
              <a:t>Photosynthesis.photophosphorylation.photosystem</a:t>
            </a:r>
            <a:r>
              <a:rPr lang="en-US" sz="1600"/>
              <a:t> II</a:t>
            </a:r>
            <a:endParaRPr/>
          </a:p>
          <a:p>
            <a:pPr>
              <a:defRPr/>
            </a:pPr>
            <a:endParaRPr lang="en-US"/>
          </a:p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10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MapMan</a:t>
            </a:r>
            <a:r>
              <a:rPr lang="en-US"/>
              <a:t>: Protein Classification and Annotation Framework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400"/>
              <a:t>Annotation</a:t>
            </a:r>
            <a:endParaRPr lang="en-US" sz="2000"/>
          </a:p>
          <a:p>
            <a:pPr lvl="1">
              <a:defRPr/>
            </a:pPr>
            <a:r>
              <a:rPr lang="en-US" sz="2000"/>
              <a:t>Most genes are annotated with only a </a:t>
            </a:r>
            <a:r>
              <a:rPr lang="en-US" sz="2000">
                <a:solidFill>
                  <a:srgbClr val="EA6341"/>
                </a:solidFill>
              </a:rPr>
              <a:t>single</a:t>
            </a:r>
            <a:r>
              <a:rPr lang="en-US" sz="2000"/>
              <a:t> </a:t>
            </a:r>
            <a:r>
              <a:rPr lang="en-US" sz="2000"/>
              <a:t>MapMan</a:t>
            </a:r>
            <a:r>
              <a:rPr lang="en-US" sz="2000"/>
              <a:t> term </a:t>
            </a:r>
            <a:endParaRPr/>
          </a:p>
          <a:p>
            <a:pPr>
              <a:defRPr/>
            </a:pPr>
            <a:r>
              <a:rPr lang="en-US" sz="2400"/>
              <a:t>Effect : the most descriptive term of </a:t>
            </a:r>
            <a:r>
              <a:rPr lang="en-US" sz="2400"/>
              <a:t>MapMan</a:t>
            </a:r>
            <a:r>
              <a:rPr lang="en-US" sz="2400"/>
              <a:t> </a:t>
            </a:r>
            <a:r>
              <a:rPr lang="en-US" sz="2400">
                <a:solidFill>
                  <a:srgbClr val="EA6341"/>
                </a:solidFill>
              </a:rPr>
              <a:t>must</a:t>
            </a:r>
            <a:r>
              <a:rPr lang="en-US" sz="2400"/>
              <a:t> confer more information than the most descriptive term of GO, in order to be equally useful </a:t>
            </a:r>
            <a:endParaRPr/>
          </a:p>
          <a:p>
            <a:pPr lvl="1">
              <a:defRPr/>
            </a:pPr>
            <a:r>
              <a:rPr lang="en-US" sz="2000"/>
              <a:t>GO (</a:t>
            </a:r>
            <a:r>
              <a:rPr lang="en-US" sz="2000" i="1"/>
              <a:t>depth</a:t>
            </a:r>
            <a:r>
              <a:rPr lang="en-US" sz="2000"/>
              <a:t> 12)</a:t>
            </a:r>
            <a:endParaRPr/>
          </a:p>
          <a:p>
            <a:pPr lvl="2">
              <a:defRPr/>
            </a:pPr>
            <a:r>
              <a:rPr lang="en-US" sz="1800"/>
              <a:t>GO:0044019  </a:t>
            </a:r>
            <a:r>
              <a:rPr lang="pt-BR" sz="1800"/>
              <a:t>histone acetyltransferase activity (H3-K72 specific)</a:t>
            </a:r>
            <a:endParaRPr/>
          </a:p>
          <a:p>
            <a:pPr lvl="1">
              <a:defRPr/>
            </a:pPr>
            <a:r>
              <a:rPr lang="pt-BR" sz="2000"/>
              <a:t>Mapman (</a:t>
            </a:r>
            <a:r>
              <a:rPr lang="pt-BR" sz="2000" i="1"/>
              <a:t>depth</a:t>
            </a:r>
            <a:r>
              <a:rPr lang="pt-BR" sz="2000"/>
              <a:t> 7)</a:t>
            </a:r>
            <a:endParaRPr/>
          </a:p>
          <a:p>
            <a:pPr lvl="2">
              <a:defRPr/>
            </a:pPr>
            <a:r>
              <a:rPr lang="pt-BR" sz="1800"/>
              <a:t>13.3.6.5.2.1.1.1  Cell cycle organisation.mitosis and meiosis.meiotic recombination.meiotic crossover.class II interference-insensitive crossover pathway.MUS81-dependent pathway.MUS81-EME1 Holliday junction cleavage heterodimer.component MUS81</a:t>
            </a:r>
            <a:endParaRPr/>
          </a:p>
          <a:p>
            <a:pPr lvl="1">
              <a:defRPr/>
            </a:pPr>
            <a:endParaRPr lang="en-US" sz="2400"/>
          </a:p>
          <a:p>
            <a:pPr lvl="1">
              <a:buFont typeface="Wingdings"/>
              <a:buChar char="è"/>
              <a:defRPr/>
            </a:pPr>
            <a:endParaRPr lang="en-US" sz="2400"/>
          </a:p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MapMan</a:t>
            </a:r>
            <a:r>
              <a:rPr lang="en-US"/>
              <a:t>: Functional assignment comparison</a:t>
            </a:r>
            <a:endParaRPr lang="nl-BE"/>
          </a:p>
        </p:txBody>
      </p:sp>
      <p:pic>
        <p:nvPicPr>
          <p:cNvPr id="5" name="Content Placeholder 4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1178170" y="1060661"/>
            <a:ext cx="5601410" cy="44862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12</a:t>
            </a:fld>
            <a:endParaRPr lang="nl-BE"/>
          </a:p>
        </p:txBody>
      </p:sp>
      <p:sp>
        <p:nvSpPr>
          <p:cNvPr id="6" name="TextBox 5"/>
          <p:cNvSpPr txBox="1"/>
          <p:nvPr/>
        </p:nvSpPr>
        <p:spPr bwMode="auto">
          <a:xfrm>
            <a:off x="1847229" y="5649513"/>
            <a:ext cx="6861959" cy="553998"/>
          </a:xfrm>
          <a:prstGeom prst="rect">
            <a:avLst/>
          </a:prstGeom>
          <a:solidFill>
            <a:srgbClr val="FFFFFF">
              <a:alpha val="83922"/>
            </a:srgb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>
                <a:solidFill>
                  <a:srgbClr val="1B2944"/>
                </a:solidFill>
                <a:latin typeface="Calibri"/>
              </a:rPr>
              <a:t>Source: </a:t>
            </a:r>
            <a:br>
              <a:rPr lang="en-US" sz="1000">
                <a:solidFill>
                  <a:srgbClr val="1B2944"/>
                </a:solidFill>
                <a:latin typeface="Calibri"/>
              </a:rPr>
            </a:br>
            <a:r>
              <a:rPr lang="en-US" sz="1000"/>
              <a:t>MapMan4: A Refined Protein Classification and Annotation Framework Applicable to Multi-Omics Data Analysis</a:t>
            </a:r>
            <a:br>
              <a:rPr lang="en-US" sz="1000"/>
            </a:br>
            <a:r>
              <a:rPr lang="en-US" sz="1000"/>
              <a:t>Molecular Plant 2019</a:t>
            </a:r>
            <a:endParaRPr lang="nl-BE" sz="1000">
              <a:solidFill>
                <a:srgbClr val="1B2944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Page: functional </a:t>
            </a:r>
            <a:r>
              <a:rPr lang="en-US"/>
              <a:t>MapMan</a:t>
            </a:r>
            <a:r>
              <a:rPr lang="en-US"/>
              <a:t> information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13</a:t>
            </a:fld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30509" y="3700939"/>
            <a:ext cx="7692223" cy="12945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0509" y="1613136"/>
            <a:ext cx="7682044" cy="20878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Enrichment analysis of gene sets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For a set of genes:</a:t>
            </a:r>
            <a:endParaRPr/>
          </a:p>
          <a:p>
            <a:pPr lvl="1">
              <a:defRPr/>
            </a:pPr>
            <a:r>
              <a:rPr lang="en-US" sz="2000"/>
              <a:t>What are there associated GO terms?</a:t>
            </a:r>
            <a:endParaRPr/>
          </a:p>
          <a:p>
            <a:pPr lvl="1">
              <a:defRPr/>
            </a:pPr>
            <a:r>
              <a:rPr lang="en-US" sz="2000"/>
              <a:t>Are there GO terms that are overrepresented (compared to ….)?  Are there GO terms that are underrepresented?</a:t>
            </a:r>
            <a:endParaRPr/>
          </a:p>
          <a:p>
            <a:pPr lvl="1">
              <a:defRPr/>
            </a:pPr>
            <a:r>
              <a:rPr lang="en-US" sz="2000"/>
              <a:t>How can we find these overrepresented GO terms?</a:t>
            </a:r>
            <a:endParaRPr/>
          </a:p>
          <a:p>
            <a:pPr lvl="1">
              <a:defRPr/>
            </a:pPr>
            <a:r>
              <a:rPr lang="en-US" sz="2000"/>
              <a:t>How can we test whether the overrepresentation could occur by chance?</a:t>
            </a:r>
            <a:endParaRPr/>
          </a:p>
          <a:p>
            <a:pPr lvl="1">
              <a:buFont typeface="Wingdings"/>
              <a:buChar char="è"/>
              <a:defRPr/>
            </a:pPr>
            <a:r>
              <a:rPr lang="en-US" sz="2400" b="1"/>
              <a:t>GO Enrichment analysis of get sets</a:t>
            </a:r>
            <a:endParaRPr/>
          </a:p>
          <a:p>
            <a:pPr lvl="1">
              <a:buFont typeface="Wingdings"/>
              <a:buChar char="è"/>
              <a:defRPr/>
            </a:pPr>
            <a:r>
              <a:rPr lang="en-US" sz="2400" b="1"/>
              <a:t>Can be extended to </a:t>
            </a:r>
            <a:r>
              <a:rPr lang="en-US" sz="2400" b="1"/>
              <a:t>other ontologies</a:t>
            </a:r>
            <a:endParaRPr lang="en-US" sz="2400" b="1"/>
          </a:p>
          <a:p>
            <a:pPr lvl="1">
              <a:defRPr/>
            </a:pP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14</a:t>
            </a:fld>
            <a:endParaRPr lang="nl-BE"/>
          </a:p>
        </p:txBody>
      </p:sp>
      <p:sp>
        <p:nvSpPr>
          <p:cNvPr id="5" name="TextBox 4"/>
          <p:cNvSpPr txBox="1"/>
          <p:nvPr/>
        </p:nvSpPr>
        <p:spPr bwMode="auto">
          <a:xfrm>
            <a:off x="4036541" y="5439838"/>
            <a:ext cx="4760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/>
              <a:t>More </a:t>
            </a:r>
            <a:r>
              <a:rPr lang="en-US"/>
              <a:t>information:The</a:t>
            </a:r>
            <a:r>
              <a:rPr lang="en-US"/>
              <a:t> Gene Ontology Handbook</a:t>
            </a:r>
            <a:br>
              <a:rPr lang="en-US"/>
            </a:br>
            <a:r>
              <a:rPr lang="nl-BE" u="sng">
                <a:hlinkClick r:id="rId3" tooltip="http://gohandbook.org/doku.php"/>
              </a:rPr>
              <a:t>http://gohandbook.org/doku.php</a:t>
            </a: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GO Projection: Concept and Rational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Experimentally validated GO information</a:t>
            </a:r>
            <a:endParaRPr/>
          </a:p>
          <a:p>
            <a:pPr lvl="1">
              <a:defRPr/>
            </a:pPr>
            <a:r>
              <a:rPr lang="en-US" sz="2400"/>
              <a:t>Available for many genes of model-species (e.g. based on knockout, expression analysis, etc.), </a:t>
            </a:r>
            <a:endParaRPr/>
          </a:p>
          <a:p>
            <a:pPr lvl="1">
              <a:defRPr/>
            </a:pPr>
            <a:r>
              <a:rPr lang="en-US" sz="2400"/>
              <a:t>Not available for species of interest</a:t>
            </a:r>
            <a:endParaRPr/>
          </a:p>
          <a:p>
            <a:pPr lvl="1">
              <a:defRPr/>
            </a:pPr>
            <a:r>
              <a:rPr lang="en-US" sz="2400"/>
              <a:t>Indicated using different GO evidence codes</a:t>
            </a:r>
            <a:endParaRPr/>
          </a:p>
          <a:p>
            <a:pPr marL="457200" lvl="1" indent="0">
              <a:buNone/>
              <a:defRPr/>
            </a:pPr>
            <a:endParaRPr lang="en-US" sz="2200"/>
          </a:p>
          <a:p>
            <a:pPr marL="0" indent="0">
              <a:buNone/>
              <a:defRPr/>
            </a:pPr>
            <a:r>
              <a:rPr lang="en-US"/>
              <a:t> Solution: transfer knowledge from model species to crop species!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15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3200"/>
              <a:t>Functional annotation through GO </a:t>
            </a:r>
            <a:r>
              <a:rPr lang="en-US" sz="3200"/>
              <a:t>projection</a:t>
            </a:r>
            <a:endParaRPr lang="nl-BE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16</a:t>
            </a:fld>
            <a:endParaRPr lang="nl-BE"/>
          </a:p>
        </p:txBody>
      </p:sp>
      <p:pic>
        <p:nvPicPr>
          <p:cNvPr id="5" name="Picture 3"/>
          <p:cNvPicPr>
            <a:picLocks noChangeAspect="1" noChangeArrowheads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881043" y="1167063"/>
            <a:ext cx="3884731" cy="4486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/>
          <p:cNvGrpSpPr/>
          <p:nvPr/>
        </p:nvGrpSpPr>
        <p:grpSpPr bwMode="auto">
          <a:xfrm>
            <a:off x="4820549" y="1358770"/>
            <a:ext cx="890440" cy="4079504"/>
            <a:chOff x="5760132" y="1592795"/>
            <a:chExt cx="1224136" cy="4500500"/>
          </a:xfrm>
        </p:grpSpPr>
        <p:sp>
          <p:nvSpPr>
            <p:cNvPr id="8" name="Rectangle 7"/>
            <p:cNvSpPr/>
            <p:nvPr/>
          </p:nvSpPr>
          <p:spPr bwMode="auto">
            <a:xfrm>
              <a:off x="5760132" y="1592795"/>
              <a:ext cx="540060" cy="2124236"/>
            </a:xfrm>
            <a:prstGeom prst="rect">
              <a:avLst/>
            </a:prstGeom>
            <a:gradFill>
              <a:gsLst>
                <a:gs pos="1000">
                  <a:schemeClr val="bg1">
                    <a:alpha val="48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nl-BE"/>
            </a:p>
          </p:txBody>
        </p:sp>
        <p:sp>
          <p:nvSpPr>
            <p:cNvPr id="9" name="TextBox 8"/>
            <p:cNvSpPr txBox="1"/>
            <p:nvPr/>
          </p:nvSpPr>
          <p:spPr bwMode="auto">
            <a:xfrm rot="16199999">
              <a:off x="5152358" y="2402699"/>
              <a:ext cx="1755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rgbClr val="008000"/>
                  </a:solidFill>
                  <a:latin typeface="Calibri"/>
                </a:rPr>
                <a:t>Orthology-based</a:t>
              </a:r>
              <a:endParaRPr lang="nl-BE" sz="1800">
                <a:solidFill>
                  <a:srgbClr val="008000"/>
                </a:solidFill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6444208" y="1592795"/>
              <a:ext cx="540060" cy="4500500"/>
            </a:xfrm>
            <a:prstGeom prst="rect">
              <a:avLst/>
            </a:prstGeom>
            <a:gradFill>
              <a:gsLst>
                <a:gs pos="1000">
                  <a:schemeClr val="bg1">
                    <a:alpha val="48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nl-BE"/>
            </a:p>
          </p:txBody>
        </p:sp>
        <p:sp>
          <p:nvSpPr>
            <p:cNvPr id="11" name="TextBox 10"/>
            <p:cNvSpPr txBox="1"/>
            <p:nvPr/>
          </p:nvSpPr>
          <p:spPr bwMode="auto">
            <a:xfrm rot="16199999">
              <a:off x="5826817" y="4038910"/>
              <a:ext cx="1774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800">
                  <a:solidFill>
                    <a:srgbClr val="008000"/>
                  </a:solidFill>
                  <a:latin typeface="Calibri"/>
                </a:rPr>
                <a:t>Homology-based</a:t>
              </a:r>
              <a:endParaRPr lang="nl-BE" sz="1800">
                <a:solidFill>
                  <a:srgbClr val="008000"/>
                </a:solidFill>
                <a:latin typeface="Calibri"/>
              </a:endParaRPr>
            </a:p>
          </p:txBody>
        </p:sp>
      </p:grpSp>
      <p:sp>
        <p:nvSpPr>
          <p:cNvPr id="12" name="TextBox 11"/>
          <p:cNvSpPr txBox="1"/>
          <p:nvPr/>
        </p:nvSpPr>
        <p:spPr bwMode="auto">
          <a:xfrm>
            <a:off x="1342522" y="5662533"/>
            <a:ext cx="7741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800">
                <a:solidFill>
                  <a:schemeClr val="tx2"/>
                </a:solidFill>
                <a:latin typeface="Calibri"/>
              </a:rPr>
              <a:t>Transfer of </a:t>
            </a:r>
            <a:r>
              <a:rPr lang="en-US" sz="1800">
                <a:solidFill>
                  <a:srgbClr val="EA6341"/>
                </a:solidFill>
                <a:latin typeface="Calibri"/>
              </a:rPr>
              <a:t>experimentally confirmed GO information </a:t>
            </a:r>
            <a:r>
              <a:rPr lang="en-US" sz="1800">
                <a:solidFill>
                  <a:schemeClr val="tx2"/>
                </a:solidFill>
                <a:latin typeface="Calibri"/>
              </a:rPr>
              <a:t>to orthologs and homologs</a:t>
            </a:r>
            <a:endParaRPr lang="nl-BE" sz="180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6120714" y="1417638"/>
            <a:ext cx="26760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u="sng"/>
              <a:t>Orthology</a:t>
            </a:r>
            <a:r>
              <a:rPr lang="en-US" u="sng"/>
              <a:t>-based</a:t>
            </a:r>
            <a:endParaRPr/>
          </a:p>
          <a:p>
            <a:pPr>
              <a:defRPr/>
            </a:pPr>
            <a:r>
              <a:rPr lang="en-US"/>
              <a:t>1. Tree-based </a:t>
            </a:r>
            <a:r>
              <a:rPr lang="en-US"/>
              <a:t>orthology</a:t>
            </a:r>
            <a:endParaRPr lang="en-US"/>
          </a:p>
          <a:p>
            <a:pPr>
              <a:defRPr/>
            </a:pPr>
            <a:r>
              <a:rPr lang="en-US"/>
              <a:t>2. Integrative </a:t>
            </a:r>
            <a:r>
              <a:rPr lang="en-US"/>
              <a:t>orthology</a:t>
            </a:r>
            <a:endParaRPr lang="en-US"/>
          </a:p>
          <a:p>
            <a:pPr marL="342900" indent="-342900">
              <a:buAutoNum type="arabicPeriod"/>
              <a:defRPr/>
            </a:pPr>
            <a:endParaRPr lang="en-US"/>
          </a:p>
          <a:p>
            <a:pPr>
              <a:defRPr/>
            </a:pPr>
            <a:r>
              <a:rPr lang="en-US"/>
              <a:t>Homology-based</a:t>
            </a:r>
            <a:endParaRPr/>
          </a:p>
          <a:p>
            <a:pPr marL="342900" indent="-342900">
              <a:buAutoNum type="arabicPeriod"/>
              <a:defRPr/>
            </a:pPr>
            <a:r>
              <a:rPr lang="en-US"/>
              <a:t>Enrichment + 50% rule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Page: projected GO annotations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17</a:t>
            </a:fld>
            <a:endParaRPr lang="nl-BE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838045" y="2252534"/>
            <a:ext cx="1117600" cy="1333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38663" y="1235675"/>
            <a:ext cx="7409912" cy="49297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</a:t>
            </a:r>
            <a:r>
              <a:rPr lang="en-US"/>
              <a:t>Family Page : Functional Annotation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18</a:t>
            </a:fld>
            <a:endParaRPr lang="nl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7200" y="1334529"/>
            <a:ext cx="7223570" cy="22669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922638" y="3962400"/>
            <a:ext cx="7496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/>
              <a:t>GO-terms are automatically assigned to gene families based on 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en-US"/>
              <a:t>Enrichment statistics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en-US"/>
              <a:t>Fraction of genes in the family with the GO </a:t>
            </a:r>
            <a:r>
              <a:rPr lang="en-US"/>
              <a:t>term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Do not use projected GO terms (prevent circular reasoning)</a:t>
            </a:r>
            <a:endParaRPr lang="en-US"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Does not mean that ALL genes of the family have that GO term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Multiple families can be annotated with the same GO term</a:t>
            </a: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Associated gene families &amp; phylogenetic profiles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19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57200" y="1617181"/>
            <a:ext cx="8229600" cy="4452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VIB-UGent Center for Plant Systems Biology_4-3">
  <a:themeElements>
    <a:clrScheme name="VIB Colours">
      <a:dk1>
        <a:srgbClr val="1B2944"/>
      </a:dk1>
      <a:lt1>
        <a:sysClr val="window" lastClr="FFFFFF"/>
      </a:lt1>
      <a:dk2>
        <a:srgbClr val="1B2944"/>
      </a:dk2>
      <a:lt2>
        <a:srgbClr val="FFFFFF"/>
      </a:lt2>
      <a:accent1>
        <a:srgbClr val="5DB7B1"/>
      </a:accent1>
      <a:accent2>
        <a:srgbClr val="5A2A82"/>
      </a:accent2>
      <a:accent3>
        <a:srgbClr val="FF681E"/>
      </a:accent3>
      <a:accent4>
        <a:srgbClr val="1B2944"/>
      </a:accent4>
      <a:accent5>
        <a:srgbClr val="7C7C7C"/>
      </a:accent5>
      <a:accent6>
        <a:srgbClr val="FFFFFF"/>
      </a:accent6>
      <a:hlink>
        <a:srgbClr val="5DB7B1"/>
      </a:hlink>
      <a:folHlink>
        <a:srgbClr val="5DB7B1"/>
      </a:folHlink>
    </a:clrScheme>
    <a:fontScheme name="VIB The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VIB-UGent Center for Plant Systems Biology_4-3</Template>
  <TotalTime>0</TotalTime>
  <Words>0</Words>
  <Application>onlyoffice/8.0.1.31</Application>
  <DocSecurity>0</DocSecurity>
  <PresentationFormat>On-screen Show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Manager/>
  <Company>Universiteit Gent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mibel</dc:creator>
  <cp:keywords/>
  <dc:description/>
  <dc:identifier/>
  <dc:language/>
  <cp:lastModifiedBy>Michiel Van Bel</cp:lastModifiedBy>
  <cp:revision>117</cp:revision>
  <dcterms:created xsi:type="dcterms:W3CDTF">2017-05-04T12:39:53Z</dcterms:created>
  <dcterms:modified xsi:type="dcterms:W3CDTF">2026-09-14T07:34:37Z</dcterms:modified>
  <cp:category/>
  <cp:contentStatus/>
  <cp:version/>
</cp:coreProperties>
</file>