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embedTrueTypeFonts="1" showSpecialPlsOnTitleSld="0">
  <p:sldMasterIdLst>
    <p:sldMasterId id="2147483648" r:id="rId1"/>
  </p:sldMasterIdLst>
  <p:notesMasterIdLst>
    <p:notesMasterId r:id="rId7"/>
  </p:notesMasterIdLst>
  <p:sldIdLst>
    <p:sldId id="256" r:id="rId4"/>
    <p:sldId id="257" r:id="rId5"/>
    <p:sldId id="258" r:id="rId6"/>
  </p:sldIdLst>
  <p:sldSz cx="9144000" cy="6858000" type="screen4x3"/>
  <p:notesSz cx="6797675" cy="9926638"/>
  <p:defaultTextStyle>
    <a:defPPr>
      <a:defRPr lang="nl-NL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16" d="100"/>
          <a:sy n="116" d="100"/>
        </p:scale>
        <p:origin x="1212" y="102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 /><Relationship Id="rId9" Type="http://schemas.openxmlformats.org/officeDocument/2006/relationships/tableStyles" Target="tableStyles.xml" /><Relationship Id="rId10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54C128F-AFEE-4890-85B2-1F48215E6BEA}" type="datetimeFigureOut">
              <a:rPr lang="nl-BE"/>
              <a:t>6/05/2026</a:t>
            </a:fld>
            <a:endParaRPr lang="nl-BE"/>
          </a:p>
        </p:txBody>
      </p:sp>
      <p:sp>
        <p:nvSpPr>
          <p:cNvPr id="4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1F9E79-600B-4EBD-ACB4-5FFB84038D1C}" type="slidenum">
              <a:rPr lang="nl-BE"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F1F9E79-600B-4EBD-ACB4-5FFB84038D1C}" type="slidenum">
              <a:rPr lang="nl-BE"/>
              <a:t>1</a:t>
            </a:fld>
            <a:endParaRPr lang="nl-BE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5683204-BD0C-5DE9-A7F3-28DBABFC32DD}" type="slidenum">
              <a:rPr/>
              <a:t/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97CA1D5-D430-6F7A-FC4D-1180D5FF6666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FFFFFF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FFFFFF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1_Cov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18532" y="2534925"/>
            <a:ext cx="7772400" cy="1470025"/>
          </a:xfrm>
        </p:spPr>
        <p:txBody>
          <a:bodyPr>
            <a:noAutofit/>
          </a:bodyPr>
          <a:lstStyle>
            <a:lvl1pPr algn="l">
              <a:defRPr sz="4800" cap="none">
                <a:solidFill>
                  <a:srgbClr val="1B2944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" name="Subtitel 2"/>
          <p:cNvSpPr>
            <a:spLocks noGrp="1"/>
          </p:cNvSpPr>
          <p:nvPr>
            <p:ph type="subTitle" idx="1"/>
          </p:nvPr>
        </p:nvSpPr>
        <p:spPr bwMode="auto">
          <a:xfrm>
            <a:off x="118532" y="4147626"/>
            <a:ext cx="6400800" cy="1181647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1B2944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998140" y="5933243"/>
            <a:ext cx="2048933" cy="313759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Calibri Light"/>
              </a:defRPr>
            </a:lvl1pPr>
            <a:lvl5pPr>
              <a:defRPr/>
            </a:lvl5pPr>
          </a:lstStyle>
          <a:p>
            <a:pPr lvl="0">
              <a:defRPr/>
            </a:pPr>
            <a:r>
              <a:rPr lang="nl-BE"/>
              <a:t>Date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5773478" y="6388827"/>
            <a:ext cx="3273595" cy="32649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>
              <a:defRPr/>
            </a:pPr>
            <a:r>
              <a:rPr lang="nl-BE"/>
              <a:t>Presenter</a:t>
            </a:r>
            <a:endParaRPr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Hoofdstu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182610" y="2445488"/>
            <a:ext cx="7738646" cy="2200939"/>
          </a:xfrm>
        </p:spPr>
        <p:txBody>
          <a:bodyPr anchor="t" anchorCtr="0">
            <a:noAutofit/>
          </a:bodyPr>
          <a:lstStyle>
            <a:lvl1pPr algn="l">
              <a:defRPr sz="4800" b="1" cap="none" spc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229600" cy="4485968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 marL="16002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4pPr>
            <a:lvl5pPr marL="2057400" indent="-228600">
              <a:buClr>
                <a:srgbClr val="1B2944"/>
              </a:buClr>
              <a:buFont typeface="Arial"/>
              <a:buChar char="•"/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Subtitel -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l-NL"/>
              <a:t>Headline</a:t>
            </a:r>
            <a:endParaRPr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2053167"/>
            <a:ext cx="8229600" cy="4033002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>
                <a:solidFill>
                  <a:srgbClr val="1B2944"/>
                </a:solidFill>
                <a:latin typeface="+mn-lt"/>
              </a:defRPr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57200" y="1455738"/>
            <a:ext cx="8229599" cy="559329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rgbClr val="EA634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nl-BE"/>
              <a:t>Subheadline</a:t>
            </a:r>
            <a:endParaRPr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Titel  - 2x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485969"/>
          </a:xfrm>
        </p:spPr>
        <p:txBody>
          <a:bodyPr>
            <a:noAutofit/>
          </a:bodyPr>
          <a:lstStyle>
            <a:lvl1pPr marL="342900" indent="-342900">
              <a:buClr>
                <a:srgbClr val="EA6341"/>
              </a:buClr>
              <a:buSzPct val="100000"/>
              <a:buFont typeface="Corbel"/>
              <a:buChar char="•"/>
              <a:defRPr sz="2800">
                <a:solidFill>
                  <a:srgbClr val="1B2944"/>
                </a:solidFill>
                <a:latin typeface="+mn-lt"/>
              </a:defRPr>
            </a:lvl1pPr>
            <a:lvl2pPr marL="742950" indent="-285750">
              <a:buSzPct val="80000"/>
              <a:buFontTx/>
              <a:buBlip>
                <a:blip r:embed="rId2"/>
              </a:buBlip>
              <a:defRPr sz="2400">
                <a:solidFill>
                  <a:srgbClr val="1B2944"/>
                </a:solidFill>
                <a:latin typeface="+mn-lt"/>
              </a:defRPr>
            </a:lvl2pPr>
            <a:lvl3pPr>
              <a:buClr>
                <a:srgbClr val="1B2944"/>
              </a:buClr>
              <a:defRPr sz="2000">
                <a:solidFill>
                  <a:srgbClr val="1B2944"/>
                </a:solidFill>
                <a:latin typeface="+mn-lt"/>
              </a:defRPr>
            </a:lvl3pPr>
            <a:lvl4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4pPr>
            <a:lvl5pPr>
              <a:buClr>
                <a:srgbClr val="1B2944"/>
              </a:buClr>
              <a:defRPr sz="1800">
                <a:solidFill>
                  <a:srgbClr val="1B2944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nl-NL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Titel - 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>
            <a:noAutofit/>
          </a:bodyPr>
          <a:lstStyle>
            <a:lvl1pPr algn="l">
              <a:defRPr cap="none">
                <a:solidFill>
                  <a:srgbClr val="1B2944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7FF718FE-0A63-4350-8613-4EA9944B22F5}" type="slidenum">
              <a:rPr lang="nl-BE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1_Bl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g"/><Relationship Id="rId1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nl-NL"/>
              <a:t>Titelstijl van model bewerken</a:t>
            </a:r>
            <a:endParaRPr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nl-NL"/>
              <a:t>Klik om de tekststijl van het model te bewerken</a:t>
            </a:r>
            <a:endParaRPr/>
          </a:p>
          <a:p>
            <a:pPr lvl="1">
              <a:defRPr/>
            </a:pPr>
            <a:r>
              <a:rPr lang="nl-NL"/>
              <a:t>Tweede niveau</a:t>
            </a:r>
            <a:endParaRPr/>
          </a:p>
          <a:p>
            <a:pPr lvl="2">
              <a:defRPr/>
            </a:pPr>
            <a:r>
              <a:rPr lang="nl-NL"/>
              <a:t>Derde niveau</a:t>
            </a:r>
            <a:endParaRPr/>
          </a:p>
          <a:p>
            <a:pPr lvl="3">
              <a:defRPr/>
            </a:pPr>
            <a:r>
              <a:rPr lang="nl-NL"/>
              <a:t>Vierde niveau</a:t>
            </a:r>
            <a:endParaRPr/>
          </a:p>
          <a:p>
            <a:pPr lvl="4">
              <a:defRPr/>
            </a:pPr>
            <a:r>
              <a:rPr lang="nl-NL"/>
              <a:t>Vijfde niveau</a:t>
            </a:r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1"/>
  <p:txStyles>
    <p:titleStyle>
      <a:lvl1pPr algn="l" defTabSz="457200">
        <a:spcBef>
          <a:spcPts val="0"/>
        </a:spcBef>
        <a:buNone/>
        <a:defRPr sz="4400" b="1" i="0" cap="all">
          <a:solidFill>
            <a:srgbClr val="1B294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>
        <a:spcBef>
          <a:spcPts val="0"/>
        </a:spcBef>
        <a:buClr>
          <a:srgbClr val="EA6341"/>
        </a:buClr>
        <a:buFont typeface="Arial"/>
        <a:buChar char="•"/>
        <a:defRPr sz="3200">
          <a:solidFill>
            <a:srgbClr val="1B2944"/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buFontTx/>
        <a:buBlip>
          <a:blip r:embed="rId12"/>
        </a:buBlip>
        <a:defRPr sz="2800">
          <a:solidFill>
            <a:srgbClr val="1B2944"/>
          </a:solidFill>
          <a:latin typeface="+mn-lt"/>
          <a:ea typeface="+mn-ea"/>
          <a:cs typeface="+mn-cs"/>
        </a:defRPr>
      </a:lvl2pPr>
      <a:lvl3pPr marL="11430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400">
          <a:solidFill>
            <a:srgbClr val="1B2944"/>
          </a:solidFill>
          <a:latin typeface="+mn-lt"/>
          <a:ea typeface="+mn-ea"/>
          <a:cs typeface="+mn-cs"/>
        </a:defRPr>
      </a:lvl3pPr>
      <a:lvl4pPr marL="16002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4pPr>
      <a:lvl5pPr marL="2057400" indent="-228600" algn="l" defTabSz="457200">
        <a:spcBef>
          <a:spcPts val="0"/>
        </a:spcBef>
        <a:buClr>
          <a:srgbClr val="1B2944"/>
        </a:buClr>
        <a:buFont typeface="Arial"/>
        <a:buChar char="•"/>
        <a:defRPr sz="2000">
          <a:solidFill>
            <a:srgbClr val="1B2944"/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 sz="4000"/>
              <a:t>Functional Plant Bioinformatics</a:t>
            </a:r>
            <a:endParaRPr lang="nl-BE" sz="40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Using PLAZA to get more out of your plant omics data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 bwMode="auto">
          <a:xfrm>
            <a:off x="6998140" y="5776363"/>
            <a:ext cx="2048933" cy="313759"/>
          </a:xfrm>
        </p:spPr>
        <p:txBody>
          <a:bodyPr/>
          <a:lstStyle/>
          <a:p>
            <a:pPr>
              <a:defRPr/>
            </a:pPr>
            <a:r>
              <a:rPr lang="en-US"/>
              <a:t>September 15th, 2026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 bwMode="auto">
          <a:xfrm>
            <a:off x="5707576" y="6056990"/>
            <a:ext cx="3273595" cy="672877"/>
          </a:xfrm>
        </p:spPr>
        <p:txBody>
          <a:bodyPr/>
          <a:lstStyle/>
          <a:p>
            <a:pPr>
              <a:defRPr/>
            </a:pPr>
            <a:r>
              <a:rPr lang="en-US"/>
              <a:t>Klaas</a:t>
            </a:r>
            <a:r>
              <a:rPr lang="en-US"/>
              <a:t> </a:t>
            </a:r>
            <a:r>
              <a:rPr lang="en-US"/>
              <a:t>Vandepoele</a:t>
            </a:r>
            <a:endParaRPr lang="en-US"/>
          </a:p>
          <a:p>
            <a:pPr>
              <a:defRPr/>
            </a:pPr>
            <a:r>
              <a:rPr lang="en-US"/>
              <a:t>Michiel</a:t>
            </a:r>
            <a:r>
              <a:rPr lang="en-US"/>
              <a:t> Van </a:t>
            </a:r>
            <a:r>
              <a:rPr lang="en-US"/>
              <a:t>Bel</a:t>
            </a:r>
            <a:br>
              <a:rPr lang="en-US"/>
            </a:br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1</a:t>
            </a:fld>
            <a:endParaRPr lang="nl-B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0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People 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426257" y="1188309"/>
            <a:ext cx="8229600" cy="448596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200">
                <a:solidFill>
                  <a:schemeClr val="accent3"/>
                </a:solidFill>
              </a:rPr>
              <a:t>Trainers</a:t>
            </a:r>
            <a:endParaRPr/>
          </a:p>
          <a:p>
            <a:pPr>
              <a:defRPr/>
            </a:pPr>
            <a:r>
              <a:rPr lang="en-US"/>
              <a:t>Prof</a:t>
            </a:r>
            <a:r>
              <a:rPr lang="en-US"/>
              <a:t>. Dr. </a:t>
            </a:r>
            <a:r>
              <a:rPr lang="en-US"/>
              <a:t>Klaas</a:t>
            </a:r>
            <a:r>
              <a:rPr lang="en-US"/>
              <a:t> </a:t>
            </a:r>
            <a:r>
              <a:rPr lang="en-US"/>
              <a:t>Vandepoele</a:t>
            </a:r>
            <a:endParaRPr lang="en-US"/>
          </a:p>
          <a:p>
            <a:pPr>
              <a:defRPr/>
            </a:pPr>
            <a:r>
              <a:rPr lang="en-US"/>
              <a:t>Dr. </a:t>
            </a:r>
            <a:r>
              <a:rPr lang="en-US"/>
              <a:t>Michiel</a:t>
            </a:r>
            <a:r>
              <a:rPr lang="en-US"/>
              <a:t> Van Bel</a:t>
            </a:r>
            <a:endParaRPr/>
          </a:p>
          <a:p>
            <a:pPr>
              <a:defRPr/>
            </a:pPr>
            <a:endParaRPr lang="en-US"/>
          </a:p>
          <a:p>
            <a:pPr marL="0" indent="0">
              <a:buNone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 bwMode="auto"/>
        <p:txBody>
          <a:bodyPr/>
          <a:lstStyle/>
          <a:p>
            <a:pPr>
              <a:defRPr/>
            </a:pPr>
            <a:fld id="{7FF718FE-0A63-4350-8613-4EA9944B22F5}" type="slidenum">
              <a:rPr lang="nl-BE"/>
              <a:t>2</a:t>
            </a:fld>
            <a:endParaRPr lang="nl-BE"/>
          </a:p>
        </p:txBody>
      </p:sp>
      <p:pic>
        <p:nvPicPr>
          <p:cNvPr id="1028" name="Picture 4" descr="https://training.vib.be/sites/default/files/styles/trainer/public/KlaasVandepoele2018%20VIB%20square_0.jpg?itok=u4XtL0O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644713" y="703862"/>
            <a:ext cx="1011145" cy="1108047"/>
          </a:xfrm>
          <a:prstGeom prst="rect">
            <a:avLst/>
          </a:prstGeom>
          <a:noFill/>
        </p:spPr>
      </p:pic>
      <p:pic>
        <p:nvPicPr>
          <p:cNvPr id="7" name="Picture 4" descr="https://apps.psb.ugent.be/ords/psbintra/whoiswho/1313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7644713" y="1932657"/>
            <a:ext cx="1011144" cy="10111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US"/>
              <a:t>Workshop </a:t>
            </a:r>
            <a:r>
              <a:rPr lang="en-US"/>
              <a:t>Schedule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3"/>
          </p:nvPr>
        </p:nvSpPr>
        <p:spPr bwMode="auto">
          <a:xfrm>
            <a:off x="3506993" y="6364742"/>
            <a:ext cx="213001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7FF718FE-0A63-4350-8613-4EA9944B22F5}" type="slidenum">
              <a:rPr lang="nl-BE"/>
              <a:t>3</a:t>
            </a:fld>
            <a:endParaRPr lang="nl-BE"/>
          </a:p>
        </p:txBody>
      </p:sp>
      <p:graphicFrame>
        <p:nvGraphicFramePr>
          <p:cNvPr id="5" name="Table 4"/>
          <p:cNvGraphicFramePr>
            <a:graphicFrameLocks xmlns:a="http://schemas.openxmlformats.org/drawingml/2006/main" noGrp="1"/>
          </p:cNvGraphicFramePr>
          <p:nvPr/>
        </p:nvGraphicFramePr>
        <p:xfrm>
          <a:off x="719137" y="1437765"/>
          <a:ext cx="7705725" cy="4061460"/>
        </p:xfrm>
        <a:graphic>
          <a:graphicData uri="http://schemas.openxmlformats.org/drawingml/2006/table">
            <a:tbl>
              <a:tblPr firstRow="0" firstCol="0" lastRow="0" lastCol="0" bandRow="0" bandCol="0"/>
              <a:tblGrid>
                <a:gridCol w="952500"/>
                <a:gridCol w="952500"/>
                <a:gridCol w="952500"/>
                <a:gridCol w="4848225"/>
              </a:tblGrid>
              <a:tr h="200025"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1">
                          <a:solidFill>
                            <a:srgbClr val="FFFFFF"/>
                          </a:solidFill>
                          <a:latin typeface="Corbel"/>
                        </a:rPr>
                        <a:t>Tuesday Sep 15th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FFFFFF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5DB7B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latin typeface="Corbel"/>
                        </a:rPr>
                        <a:t>Time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FFFFFF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5DB7B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latin typeface="Corbel"/>
                        </a:rPr>
                        <a:t>Duration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FFFFFF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5DB7B1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 anchor="b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FFFFFF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5DB7B1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09:00-09:30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30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900" b="0">
                          <a:latin typeface="Corbel"/>
                        </a:rPr>
                        <a:t>Welcome + Introduction PLAZA platform + first exploration (instances, data overview, species page)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09:30-10:15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45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900" b="0">
                          <a:latin typeface="Corbel"/>
                        </a:rPr>
                        <a:t>Genes, gene families, and phylogenetics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10:15-10:45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30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Break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10:45-11:15</a:t>
                      </a:r>
                      <a:endParaRPr lang="nl-BE" sz="900" b="0">
                        <a:solidFill>
                          <a:srgbClr val="1B2944"/>
                        </a:solidFill>
                        <a:latin typeface="Corbel"/>
                      </a:endParaRPr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900" b="0">
                          <a:solidFill>
                            <a:srgbClr val="1B2944"/>
                          </a:solidFill>
                          <a:latin typeface="Corbel"/>
                        </a:rPr>
                        <a:t>30</a:t>
                      </a:r>
                      <a:endParaRPr lang="nl-BE" sz="900" b="0">
                        <a:solidFill>
                          <a:srgbClr val="1B2944"/>
                        </a:solidFill>
                        <a:latin typeface="Corbel"/>
                      </a:endParaRPr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Colinearity, Synteny, and Polyploidy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11:15-12:00</a:t>
                      </a:r>
                      <a:endParaRPr lang="nl-BE" sz="900" b="0">
                        <a:solidFill>
                          <a:srgbClr val="1B2944"/>
                        </a:solidFill>
                        <a:latin typeface="Corbel"/>
                      </a:endParaRPr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900" b="0">
                          <a:solidFill>
                            <a:srgbClr val="1B2944"/>
                          </a:solidFill>
                          <a:latin typeface="Corbel"/>
                        </a:rPr>
                        <a:t>45</a:t>
                      </a:r>
                      <a:endParaRPr lang="nl-BE" sz="900" b="0">
                        <a:solidFill>
                          <a:srgbClr val="1B2944"/>
                        </a:solidFill>
                        <a:latin typeface="Corbel"/>
                      </a:endParaRPr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900" b="0">
                          <a:solidFill>
                            <a:srgbClr val="1B2944"/>
                          </a:solidFill>
                          <a:latin typeface="Corbel"/>
                        </a:rPr>
                        <a:t>Orthologs, paralogs, and integrative orthology viewer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12:00-13:00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60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Lunch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13:00-14:00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60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900" b="0">
                          <a:solidFill>
                            <a:srgbClr val="1B2944"/>
                          </a:solidFill>
                          <a:latin typeface="Corbel"/>
                        </a:rPr>
                        <a:t>Gene functional annotations (GO, InterPro, MapMan)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14:00-14:30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30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latin typeface="Corbel"/>
                        </a:rPr>
                        <a:t>Introduction Workbench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14:30-15:00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30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Break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15:00-16:00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60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Workbench (RNA-seq DEG scRNA-seq Zma [1] )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EAF3F2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16:00-16:45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45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en-US" sz="900" b="0">
                          <a:solidFill>
                            <a:srgbClr val="1B2944"/>
                          </a:solidFill>
                          <a:latin typeface="Corbel"/>
                        </a:rPr>
                        <a:t>Workbench (Cross-species analysis root marker genes [2] )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CCCCCC"/>
                      </a:solidFill>
                    </a:lnB>
                    <a:solidFill>
                      <a:srgbClr val="D2E6E4"/>
                    </a:solidFill>
                  </a:tcPr>
                </a:tc>
              </a:tr>
              <a:tr h="200025">
                <a:tc>
                  <a:txBody>
                    <a:bodyPr/>
                    <a:p>
                      <a:pPr>
                        <a:defRPr/>
                      </a:pPr>
                      <a:endParaRPr lang="nl-BE"/>
                    </a:p>
                  </a:txBody>
                  <a:tcPr marL="28575" marR="28575" marT="19050" marB="19050">
                    <a:lnL w="9525" algn="ctr">
                      <a:solidFill>
                        <a:srgbClr val="FFFFFF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FFFFFF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16:45-17:00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FFFFFF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15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CCCCCC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FFFFFF"/>
                      </a:solidFill>
                    </a:lnB>
                    <a:solidFill>
                      <a:srgbClr val="EAF3F2"/>
                    </a:solidFill>
                  </a:tcPr>
                </a:tc>
                <a:tc>
                  <a:txBody>
                    <a:bodyPr/>
                    <a:p>
                      <a:pPr>
                        <a:defRPr/>
                      </a:pPr>
                      <a:r>
                        <a:rPr lang="nl-BE" sz="900" b="0">
                          <a:solidFill>
                            <a:srgbClr val="1B2944"/>
                          </a:solidFill>
                          <a:latin typeface="Corbel"/>
                        </a:rPr>
                        <a:t>Concluding remarks </a:t>
                      </a:r>
                      <a:endParaRPr/>
                    </a:p>
                  </a:txBody>
                  <a:tcPr marL="28575" marR="28575" marT="19050" marB="19050">
                    <a:lnL w="9525" algn="ctr">
                      <a:solidFill>
                        <a:srgbClr val="CCCCCC"/>
                      </a:solidFill>
                    </a:lnL>
                    <a:lnR w="9525" algn="ctr">
                      <a:solidFill>
                        <a:srgbClr val="FFFFFF"/>
                      </a:solidFill>
                    </a:lnR>
                    <a:lnT w="9525" algn="ctr">
                      <a:solidFill>
                        <a:srgbClr val="CCCCCC"/>
                      </a:solidFill>
                    </a:lnT>
                    <a:lnB w="9525" algn="ctr">
                      <a:solidFill>
                        <a:srgbClr val="FFFFFF"/>
                      </a:solidFill>
                    </a:lnB>
                    <a:solidFill>
                      <a:srgbClr val="EAF3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VIB-UGent Center for Plant Systems Biology_4-3">
  <a:themeElements>
    <a:clrScheme name="VIB Colours">
      <a:dk1>
        <a:srgbClr val="1B2944"/>
      </a:dk1>
      <a:lt1>
        <a:sysClr val="window" lastClr="FFFFFF"/>
      </a:lt1>
      <a:dk2>
        <a:srgbClr val="1B2944"/>
      </a:dk2>
      <a:lt2>
        <a:srgbClr val="FFFFFF"/>
      </a:lt2>
      <a:accent1>
        <a:srgbClr val="5DB7B1"/>
      </a:accent1>
      <a:accent2>
        <a:srgbClr val="5A2A82"/>
      </a:accent2>
      <a:accent3>
        <a:srgbClr val="FF681E"/>
      </a:accent3>
      <a:accent4>
        <a:srgbClr val="1B2944"/>
      </a:accent4>
      <a:accent5>
        <a:srgbClr val="7C7C7C"/>
      </a:accent5>
      <a:accent6>
        <a:srgbClr val="FFFFFF"/>
      </a:accent6>
      <a:hlink>
        <a:srgbClr val="5DB7B1"/>
      </a:hlink>
      <a:folHlink>
        <a:srgbClr val="5DB7B1"/>
      </a:folHlink>
    </a:clrScheme>
    <a:fontScheme name="VIB Theme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VIB-UGent Center for Plant Systems Biology_4-3</Template>
  <TotalTime>0</TotalTime>
  <Words>0</Words>
  <Application>onlyoffice/8.0.1.31</Application>
  <DocSecurity>0</DocSecurity>
  <PresentationFormat>On-screen Show (4:3)</PresentationFormat>
  <Paragraphs>0</Paragraphs>
  <Slides>3</Slides>
  <Notes>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 1</vt:lpstr>
      <vt:lpstr>Slide 1</vt:lpstr>
      <vt:lpstr>Slide 2</vt:lpstr>
      <vt:lpstr>Slide 3</vt:lpstr>
    </vt:vector>
  </TitlesOfParts>
  <Manager/>
  <Company>Universiteit Gent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mibel</dc:creator>
  <cp:keywords/>
  <dc:description/>
  <dc:identifier/>
  <dc:language/>
  <cp:lastModifiedBy>Michiel Van Bel</cp:lastModifiedBy>
  <cp:revision>129</cp:revision>
  <dcterms:created xsi:type="dcterms:W3CDTF">2017-05-04T12:39:53Z</dcterms:created>
  <dcterms:modified xsi:type="dcterms:W3CDTF">2026-09-14T07:30:15Z</dcterms:modified>
  <cp:category/>
  <cp:contentStatus/>
  <cp:version/>
</cp:coreProperties>
</file>