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0" r:id="rId3"/>
    <p:sldId id="261" r:id="rId4"/>
    <p:sldId id="262" r:id="rId5"/>
    <p:sldId id="263" r:id="rId6"/>
    <p:sldId id="268" r:id="rId7"/>
    <p:sldId id="264" r:id="rId8"/>
    <p:sldId id="266" r:id="rId9"/>
    <p:sldId id="267" r:id="rId10"/>
    <p:sldId id="265" r:id="rId11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bel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341"/>
    <a:srgbClr val="1B2944"/>
    <a:srgbClr val="7C7C7C"/>
    <a:srgbClr val="582E86"/>
    <a:srgbClr val="109E9A"/>
    <a:srgbClr val="38A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2" autoAdjust="0"/>
    <p:restoredTop sz="88358" autoAdjust="0"/>
  </p:normalViewPr>
  <p:slideViewPr>
    <p:cSldViewPr snapToGrid="0" snapToObjects="1">
      <p:cViewPr varScale="1">
        <p:scale>
          <a:sx n="116" d="100"/>
          <a:sy n="116" d="100"/>
        </p:scale>
        <p:origin x="528" y="102"/>
      </p:cViewPr>
      <p:guideLst>
        <p:guide orient="horz" pos="2160"/>
        <p:guide pos="2880"/>
        <p:guide orient="horz" pos="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50" d="100"/>
          <a:sy n="50" d="100"/>
        </p:scale>
        <p:origin x="-2934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9B66B-4677-42D6-8550-9EF373973CA1}" type="datetimeFigureOut">
              <a:rPr lang="nl-BE" smtClean="0"/>
              <a:t>16/04/2024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713C-F03C-43B0-B9C7-68776B782B0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580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C128F-AFEE-4890-85B2-1F48215E6BEA}" type="datetimeFigureOut">
              <a:rPr lang="nl-BE" smtClean="0"/>
              <a:t>16/04/2024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F9E79-600B-4EBD-ACB4-5FFB84038D1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47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F9E79-600B-4EBD-ACB4-5FFB84038D1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389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3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200" b="1">
                <a:solidFill>
                  <a:srgbClr val="5F5F5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1B2944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45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kern="1500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8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200"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5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Sub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nl-NL" dirty="0"/>
              <a:t>Headline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 baseline="0">
                <a:solidFill>
                  <a:srgbClr val="EA6341"/>
                </a:solidFill>
                <a:latin typeface="+mj-lt"/>
              </a:defRPr>
            </a:lvl1pPr>
          </a:lstStyle>
          <a:p>
            <a:pPr lvl="0"/>
            <a:r>
              <a:rPr lang="nl-BE" dirty="0"/>
              <a:t>Subheadline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9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 - 2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88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69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19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8" r:id="rId4"/>
    <p:sldLayoutId id="2147483669" r:id="rId5"/>
    <p:sldLayoutId id="2147483664" r:id="rId6"/>
    <p:sldLayoutId id="2147483670" r:id="rId7"/>
    <p:sldLayoutId id="2147483667" r:id="rId8"/>
    <p:sldLayoutId id="2147483671" r:id="rId9"/>
    <p:sldLayoutId id="2147483673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A6341"/>
        </a:buClr>
        <a:buFont typeface="Arial" panose="020B0604020202020204" pitchFamily="34" charset="0"/>
        <a:buChar char="•"/>
        <a:defRPr sz="3200" kern="1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/>
        <a:buChar char="•"/>
        <a:defRPr sz="2400" kern="12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Functional Plant Bioinformatics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PLAZA workbench</a:t>
            </a:r>
            <a:endParaRPr lang="nl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940475" y="5619484"/>
            <a:ext cx="2048933" cy="313759"/>
          </a:xfrm>
        </p:spPr>
        <p:txBody>
          <a:bodyPr/>
          <a:lstStyle/>
          <a:p>
            <a:r>
              <a:rPr lang="en-US" dirty="0" smtClean="0"/>
              <a:t>22-23 April 2024</a:t>
            </a:r>
            <a:endParaRPr lang="nl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73478" y="6038246"/>
            <a:ext cx="3273595" cy="326496"/>
          </a:xfrm>
        </p:spPr>
        <p:txBody>
          <a:bodyPr/>
          <a:lstStyle/>
          <a:p>
            <a:r>
              <a:rPr lang="en-US" dirty="0" err="1" smtClean="0"/>
              <a:t>Klaas</a:t>
            </a:r>
            <a:r>
              <a:rPr lang="en-US" dirty="0" smtClean="0"/>
              <a:t> </a:t>
            </a:r>
            <a:r>
              <a:rPr lang="en-US" dirty="0" err="1" smtClean="0"/>
              <a:t>Vandepoele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Michiel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smtClean="0"/>
              <a:t>Bel</a:t>
            </a:r>
            <a:br>
              <a:rPr lang="en-US" dirty="0" smtClean="0"/>
            </a:br>
            <a:r>
              <a:rPr lang="en-US" dirty="0" smtClean="0"/>
              <a:t>Sander </a:t>
            </a:r>
            <a:r>
              <a:rPr lang="en-US" dirty="0" err="1" smtClean="0"/>
              <a:t>Thierens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49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: demo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613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29" y="274638"/>
            <a:ext cx="8542057" cy="1143000"/>
          </a:xfrm>
        </p:spPr>
        <p:txBody>
          <a:bodyPr/>
          <a:lstStyle/>
          <a:p>
            <a:r>
              <a:rPr lang="en-US" dirty="0"/>
              <a:t>Small-scale operations on large-scale data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2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Default PLAZA usage: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for a gene or functional term</a:t>
            </a:r>
            <a:endParaRPr lang="nl-NL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Explore associated web pages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down results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Repeat …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Imagine doing this for a 1000 differentially regulated genes from an RNA-</a:t>
            </a:r>
            <a:r>
              <a:rPr lang="en-US" dirty="0" err="1"/>
              <a:t>seq</a:t>
            </a:r>
            <a:r>
              <a:rPr lang="en-US" dirty="0"/>
              <a:t> experiment…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29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Large scale solution for large scale data :</a:t>
            </a:r>
            <a:br>
              <a:rPr lang="en-US" dirty="0"/>
            </a:br>
            <a:r>
              <a:rPr lang="en-US" u="sng" dirty="0"/>
              <a:t>The PLAZA workbench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Work with </a:t>
            </a:r>
            <a:r>
              <a:rPr lang="en-US" b="1" dirty="0"/>
              <a:t>sets of genes</a:t>
            </a:r>
            <a:r>
              <a:rPr lang="en-US" dirty="0"/>
              <a:t> compared to </a:t>
            </a:r>
            <a:r>
              <a:rPr lang="en-US" b="1" dirty="0"/>
              <a:t>single genes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Compare, merge, differentiate between </a:t>
            </a:r>
            <a:r>
              <a:rPr lang="en-US" b="1" dirty="0"/>
              <a:t>gene sets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set-specific 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functional enrichments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Locational biases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24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Register for a free workbench account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Security: Analyzes are not public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History: Keep track of analyzes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4</a:t>
            </a:fld>
            <a:endParaRPr lang="nl-B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448101"/>
            <a:ext cx="6929495" cy="213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5</a:t>
            </a:fld>
            <a:endParaRPr lang="nl-B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65696"/>
            <a:ext cx="8022618" cy="338437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903308" y="2603157"/>
            <a:ext cx="1252151" cy="543697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50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963" y="2314832"/>
            <a:ext cx="8440074" cy="338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22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Upload genes into the gene set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7</a:t>
            </a:fld>
            <a:endParaRPr lang="nl-BE"/>
          </a:p>
        </p:txBody>
      </p:sp>
      <p:sp>
        <p:nvSpPr>
          <p:cNvPr id="6" name="Pijl: rechts 5"/>
          <p:cNvSpPr/>
          <p:nvPr/>
        </p:nvSpPr>
        <p:spPr>
          <a:xfrm rot="10800000">
            <a:off x="8231074" y="3078631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38" y="2344522"/>
            <a:ext cx="7864684" cy="3150116"/>
          </a:xfrm>
          <a:prstGeom prst="rect">
            <a:avLst/>
          </a:prstGeom>
        </p:spPr>
      </p:pic>
      <p:sp>
        <p:nvSpPr>
          <p:cNvPr id="8" name="Pijl: rechts 7"/>
          <p:cNvSpPr/>
          <p:nvPr/>
        </p:nvSpPr>
        <p:spPr>
          <a:xfrm rot="10800000">
            <a:off x="8217022" y="3299033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7"/>
          <p:cNvSpPr/>
          <p:nvPr/>
        </p:nvSpPr>
        <p:spPr>
          <a:xfrm rot="10800000">
            <a:off x="8217021" y="3532548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53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analyzes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8</a:t>
            </a:fld>
            <a:endParaRPr lang="nl-B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16" y="1153298"/>
            <a:ext cx="8740591" cy="450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Enrichment analysis</a:t>
            </a:r>
            <a:endParaRPr lang="nl-B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1563" y="1643063"/>
            <a:ext cx="7310437" cy="28559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Determines 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over/under-representation</a:t>
            </a:r>
            <a:r>
              <a:rPr lang="en-US" sz="2000" kern="0" dirty="0">
                <a:latin typeface="+mn-lt"/>
              </a:rPr>
              <a:t> of a certain GO term in a gene set compared to the genome-wide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background </a:t>
            </a:r>
            <a:r>
              <a:rPr lang="en-US" sz="2000" kern="0" dirty="0">
                <a:latin typeface="+mn-lt"/>
              </a:rPr>
              <a:t>frequency</a:t>
            </a:r>
          </a:p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significance</a:t>
            </a:r>
            <a:r>
              <a:rPr lang="en-US" sz="2000" kern="0" dirty="0">
                <a:latin typeface="+mn-lt"/>
              </a:rPr>
              <a:t> is determined using the </a:t>
            </a:r>
            <a:r>
              <a:rPr lang="en-US" sz="2000" kern="0" dirty="0" err="1">
                <a:latin typeface="+mn-lt"/>
              </a:rPr>
              <a:t>hypergeometric</a:t>
            </a:r>
            <a:r>
              <a:rPr lang="en-US" sz="2000" kern="0" dirty="0">
                <a:latin typeface="+mn-lt"/>
              </a:rPr>
              <a:t> distribution (incl. multiple testing correction)</a:t>
            </a:r>
          </a:p>
        </p:txBody>
      </p: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103563" y="3868738"/>
            <a:ext cx="1403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 freq(gene set)</a:t>
            </a:r>
            <a:endParaRPr lang="nl-BE" sz="1600" dirty="0">
              <a:latin typeface="+mj-lt"/>
              <a:cs typeface="Times New Roman" pitchFamily="18" charset="0"/>
            </a:endParaRPr>
          </a:p>
        </p:txBody>
      </p:sp>
      <p:sp>
        <p:nvSpPr>
          <p:cNvPr id="33800" name="TextBox 22"/>
          <p:cNvSpPr txBox="1">
            <a:spLocks noChangeArrowheads="1"/>
          </p:cNvSpPr>
          <p:nvPr/>
        </p:nvSpPr>
        <p:spPr bwMode="auto">
          <a:xfrm>
            <a:off x="2994025" y="4160838"/>
            <a:ext cx="163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freq(background)</a:t>
            </a:r>
          </a:p>
          <a:p>
            <a:pPr>
              <a:defRPr/>
            </a:pPr>
            <a:endParaRPr lang="nl-BE" sz="1600" dirty="0">
              <a:latin typeface="+mj-lt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000375" y="4214813"/>
            <a:ext cx="1571625" cy="1587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2" name="TextBox 24"/>
          <p:cNvSpPr txBox="1">
            <a:spLocks noChangeArrowheads="1"/>
          </p:cNvSpPr>
          <p:nvPr/>
        </p:nvSpPr>
        <p:spPr bwMode="auto">
          <a:xfrm>
            <a:off x="1335088" y="4027488"/>
            <a:ext cx="1738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latin typeface="+mj-lt"/>
                <a:cs typeface="Times New Roman" pitchFamily="18" charset="0"/>
              </a:rPr>
              <a:t>Enrichment fold = </a:t>
            </a:r>
          </a:p>
          <a:p>
            <a:pPr>
              <a:defRPr/>
            </a:pPr>
            <a:endParaRPr lang="nl-BE" sz="1600" b="1" dirty="0">
              <a:latin typeface="+mj-lt"/>
              <a:cs typeface="Times New Roman" pitchFamily="18" charset="0"/>
            </a:endParaRPr>
          </a:p>
        </p:txBody>
      </p:sp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63" y="4786313"/>
            <a:ext cx="5287962" cy="14668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323672"/>
      </p:ext>
    </p:extLst>
  </p:cSld>
  <p:clrMapOvr>
    <a:masterClrMapping/>
  </p:clrMapOvr>
</p:sld>
</file>

<file path=ppt/theme/theme1.xml><?xml version="1.0" encoding="utf-8"?>
<a:theme xmlns:a="http://schemas.openxmlformats.org/drawing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86ACBA5E-3A25-4A34-A43E-B5735477C2B2}" vid="{DC177829-E576-4970-8B66-A20C24F481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8552</TotalTime>
  <Words>227</Words>
  <Application>Microsoft Office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Times New Roman</vt:lpstr>
      <vt:lpstr>Wingdings</vt:lpstr>
      <vt:lpstr>VIB-UGent Center for Plant Systems Biology_4-3</vt:lpstr>
      <vt:lpstr>Functional Plant Bioinformatics</vt:lpstr>
      <vt:lpstr>Small-scale operations on large-scale data</vt:lpstr>
      <vt:lpstr>Large scale solution for large scale data : The PLAZA workbench</vt:lpstr>
      <vt:lpstr>The PLAZA workbench: A quick how-to </vt:lpstr>
      <vt:lpstr>The PLAZA workbench: A quick how-to </vt:lpstr>
      <vt:lpstr>The PLAZA workbench: A quick how-to </vt:lpstr>
      <vt:lpstr>The PLAZA workbench: A quick how-to </vt:lpstr>
      <vt:lpstr>PLAZA workbench analyzes </vt:lpstr>
      <vt:lpstr>Functional Enrichment analysis</vt:lpstr>
      <vt:lpstr>PLAZA workbench : demo </vt:lpstr>
    </vt:vector>
  </TitlesOfParts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mibel</dc:creator>
  <cp:lastModifiedBy>mibel</cp:lastModifiedBy>
  <cp:revision>102</cp:revision>
  <cp:lastPrinted>2017-05-09T14:43:32Z</cp:lastPrinted>
  <dcterms:created xsi:type="dcterms:W3CDTF">2017-05-04T12:39:53Z</dcterms:created>
  <dcterms:modified xsi:type="dcterms:W3CDTF">2024-04-16T15:27:47Z</dcterms:modified>
</cp:coreProperties>
</file>