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8" r:id="rId2"/>
    <p:sldId id="303" r:id="rId3"/>
    <p:sldId id="304" r:id="rId4"/>
    <p:sldId id="283" r:id="rId5"/>
    <p:sldId id="284" r:id="rId6"/>
    <p:sldId id="286" r:id="rId7"/>
    <p:sldId id="287" r:id="rId8"/>
    <p:sldId id="291" r:id="rId9"/>
    <p:sldId id="292" r:id="rId10"/>
    <p:sldId id="302" r:id="rId11"/>
    <p:sldId id="288" r:id="rId12"/>
    <p:sldId id="289" r:id="rId13"/>
    <p:sldId id="290" r:id="rId14"/>
    <p:sldId id="293" r:id="rId15"/>
    <p:sldId id="294" r:id="rId16"/>
    <p:sldId id="297" r:id="rId17"/>
    <p:sldId id="298" r:id="rId18"/>
    <p:sldId id="301" r:id="rId19"/>
    <p:sldId id="299" r:id="rId20"/>
    <p:sldId id="300" r:id="rId21"/>
    <p:sldId id="308" r:id="rId22"/>
    <p:sldId id="309" r:id="rId23"/>
    <p:sldId id="317" r:id="rId24"/>
    <p:sldId id="319" r:id="rId25"/>
    <p:sldId id="314" r:id="rId26"/>
    <p:sldId id="310" r:id="rId27"/>
    <p:sldId id="321" r:id="rId28"/>
    <p:sldId id="311" r:id="rId29"/>
    <p:sldId id="313" r:id="rId30"/>
    <p:sldId id="315" r:id="rId31"/>
    <p:sldId id="278" r:id="rId32"/>
  </p:sldIdLst>
  <p:sldSz cx="9144000" cy="6858000" type="screen4x3"/>
  <p:notesSz cx="6797675" cy="9926638"/>
  <p:embeddedFontLst>
    <p:embeddedFont>
      <p:font typeface="Cambria Math" panose="02040503050406030204" pitchFamily="18" charset="0"/>
      <p:regular r:id="rId35"/>
    </p:embeddedFont>
    <p:embeddedFont>
      <p:font typeface="Corbel" panose="020B050302020402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bel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44"/>
    <a:srgbClr val="EA6341"/>
    <a:srgbClr val="7C7C7C"/>
    <a:srgbClr val="582E86"/>
    <a:srgbClr val="109E9A"/>
    <a:srgbClr val="38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88358" autoAdjust="0"/>
  </p:normalViewPr>
  <p:slideViewPr>
    <p:cSldViewPr snapToGrid="0" snapToObjects="1">
      <p:cViewPr varScale="1">
        <p:scale>
          <a:sx n="116" d="100"/>
          <a:sy n="116" d="100"/>
        </p:scale>
        <p:origin x="570" y="102"/>
      </p:cViewPr>
      <p:guideLst>
        <p:guide orient="horz" pos="2160"/>
        <p:guide pos="2880"/>
        <p:guide orient="horz" pos="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0" d="100"/>
          <a:sy n="50" d="100"/>
        </p:scale>
        <p:origin x="-293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B66B-4677-42D6-8550-9EF373973CA1}" type="datetimeFigureOut">
              <a:rPr lang="nl-BE" smtClean="0"/>
              <a:t>16/04/2024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713C-F03C-43B0-B9C7-68776B782B0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80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128F-AFEE-4890-85B2-1F48215E6BEA}" type="datetimeFigureOut">
              <a:rPr lang="nl-BE" smtClean="0"/>
              <a:t>16/04/2024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9E79-600B-4EBD-ACB4-5FFB84038D1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78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9E79-600B-4EBD-ACB4-5FFB84038D1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89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3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1B294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4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10" y="2445488"/>
            <a:ext cx="7738646" cy="2200939"/>
          </a:xfrm>
        </p:spPr>
        <p:txBody>
          <a:bodyPr anchor="t" anchorCtr="0">
            <a:noAutofit/>
          </a:bodyPr>
          <a:lstStyle>
            <a:lvl1pPr algn="l">
              <a:defRPr sz="4800" b="1" kern="15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8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85968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 marL="16002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4pPr>
            <a:lvl5pPr marL="20574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5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ub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nl-NL" dirty="0"/>
              <a:t>Headline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3167"/>
            <a:ext cx="8229600" cy="4033002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55738"/>
            <a:ext cx="8229599" cy="559329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EA634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Subheadline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92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 -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88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6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95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8" r:id="rId4"/>
    <p:sldLayoutId id="2147483669" r:id="rId5"/>
    <p:sldLayoutId id="2147483664" r:id="rId6"/>
    <p:sldLayoutId id="2147483670" r:id="rId7"/>
    <p:sldLayoutId id="2147483667" r:id="rId8"/>
    <p:sldLayoutId id="214748367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 baseline="0">
          <a:solidFill>
            <a:srgbClr val="1B29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A6341"/>
        </a:buClr>
        <a:buFont typeface="Arial" panose="020B0604020202020204" pitchFamily="34" charset="0"/>
        <a:buChar char="•"/>
        <a:defRPr sz="3200" kern="1200">
          <a:solidFill>
            <a:srgbClr val="1B294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rgbClr val="1B294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/>
        <a:buChar char="•"/>
        <a:defRPr sz="2400" kern="1200">
          <a:solidFill>
            <a:srgbClr val="1B294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ohandbook.org/doku.php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Functional Plant Bioinformatics</a:t>
            </a:r>
            <a:endParaRPr lang="nl-B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7470988" cy="1181647"/>
          </a:xfrm>
        </p:spPr>
        <p:txBody>
          <a:bodyPr/>
          <a:lstStyle/>
          <a:p>
            <a:r>
              <a:rPr lang="en-US"/>
              <a:t>Functional annotation + concept GO projection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998140" y="5533248"/>
            <a:ext cx="2048933" cy="313759"/>
          </a:xfrm>
        </p:spPr>
        <p:txBody>
          <a:bodyPr/>
          <a:lstStyle/>
          <a:p>
            <a:r>
              <a:rPr lang="en-US" dirty="0" smtClean="0"/>
              <a:t>22-23 April, 2024</a:t>
            </a:r>
            <a:endParaRPr lang="nl-BE" dirty="0"/>
          </a:p>
          <a:p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73478" y="6012841"/>
            <a:ext cx="3273595" cy="468321"/>
          </a:xfrm>
        </p:spPr>
        <p:txBody>
          <a:bodyPr/>
          <a:lstStyle/>
          <a:p>
            <a:r>
              <a:rPr lang="en-US" dirty="0" err="1"/>
              <a:t>Klaas</a:t>
            </a:r>
            <a:r>
              <a:rPr lang="en-US" dirty="0"/>
              <a:t> </a:t>
            </a:r>
            <a:r>
              <a:rPr lang="en-US" dirty="0" err="1"/>
              <a:t>Vandepoele</a:t>
            </a:r>
            <a:endParaRPr lang="en-US" dirty="0"/>
          </a:p>
          <a:p>
            <a:r>
              <a:rPr lang="en-US" dirty="0" err="1"/>
              <a:t>Michiel</a:t>
            </a:r>
            <a:r>
              <a:rPr lang="en-US" dirty="0"/>
              <a:t> Van </a:t>
            </a:r>
            <a:r>
              <a:rPr lang="en-US" dirty="0" smtClean="0"/>
              <a:t>Bel</a:t>
            </a:r>
            <a:br>
              <a:rPr lang="en-US" dirty="0" smtClean="0"/>
            </a:br>
            <a:r>
              <a:rPr lang="en-US" dirty="0" smtClean="0"/>
              <a:t>Sander </a:t>
            </a:r>
            <a:r>
              <a:rPr lang="en-US" dirty="0" err="1" smtClean="0"/>
              <a:t>Thierens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49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usage of the GO hierarchy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407"/>
            <a:ext cx="8229600" cy="501478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Return all the genes that are annotated with GO-term </a:t>
            </a:r>
            <a:r>
              <a:rPr lang="en-US" sz="2400" b="1" dirty="0"/>
              <a:t>A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Include also all the genes that have been annotated with the </a:t>
            </a:r>
            <a:r>
              <a:rPr lang="en-US" sz="1800" b="1" u="sng" dirty="0">
                <a:sym typeface="Wingdings" panose="05000000000000000000" pitchFamily="2" charset="2"/>
              </a:rPr>
              <a:t>children</a:t>
            </a:r>
            <a:r>
              <a:rPr lang="en-US" sz="1800" dirty="0">
                <a:sym typeface="Wingdings" panose="05000000000000000000" pitchFamily="2" charset="2"/>
              </a:rPr>
              <a:t> of GO-term </a:t>
            </a:r>
            <a:r>
              <a:rPr lang="en-US" sz="1800" b="1" dirty="0">
                <a:sym typeface="Wingdings" panose="05000000000000000000" pitchFamily="2" charset="2"/>
              </a:rPr>
              <a:t>A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For example: </a:t>
            </a:r>
          </a:p>
          <a:p>
            <a:pPr marL="1085850" lvl="2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Return all the genes annotated with </a:t>
            </a:r>
            <a:r>
              <a:rPr lang="en-US" sz="1400" i="1" dirty="0">
                <a:sym typeface="Wingdings" panose="05000000000000000000" pitchFamily="2" charset="2"/>
              </a:rPr>
              <a:t>‘Response to stress’</a:t>
            </a:r>
            <a:r>
              <a:rPr lang="en-US" sz="1400" dirty="0">
                <a:sym typeface="Wingdings" panose="05000000000000000000" pitchFamily="2" charset="2"/>
              </a:rPr>
              <a:t> (GO:0006950)</a:t>
            </a:r>
          </a:p>
          <a:p>
            <a:pPr marL="1085850" lvl="2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Include genes that are annotated with the </a:t>
            </a:r>
            <a:r>
              <a:rPr lang="en-US" sz="1400" b="1" u="sng" dirty="0">
                <a:sym typeface="Wingdings" panose="05000000000000000000" pitchFamily="2" charset="2"/>
              </a:rPr>
              <a:t>children</a:t>
            </a:r>
            <a:r>
              <a:rPr lang="en-US" sz="1400" dirty="0">
                <a:sym typeface="Wingdings" panose="05000000000000000000" pitchFamily="2" charset="2"/>
              </a:rPr>
              <a:t> (</a:t>
            </a:r>
            <a:r>
              <a:rPr lang="en-US" sz="1400" i="1" dirty="0">
                <a:sym typeface="Wingdings" panose="05000000000000000000" pitchFamily="2" charset="2"/>
              </a:rPr>
              <a:t>‘Response to biotic stress’</a:t>
            </a:r>
            <a:r>
              <a:rPr lang="en-US" sz="1400" dirty="0">
                <a:sym typeface="Wingdings" panose="05000000000000000000" pitchFamily="2" charset="2"/>
              </a:rPr>
              <a:t>, </a:t>
            </a:r>
            <a:r>
              <a:rPr lang="en-US" sz="1400" i="1" dirty="0">
                <a:sym typeface="Wingdings" panose="05000000000000000000" pitchFamily="2" charset="2"/>
              </a:rPr>
              <a:t>‘Response to abiotic stress’</a:t>
            </a:r>
            <a:r>
              <a:rPr lang="en-US" sz="1400" dirty="0">
                <a:sym typeface="Wingdings" panose="05000000000000000000" pitchFamily="2" charset="2"/>
              </a:rPr>
              <a:t>) but not with </a:t>
            </a:r>
            <a:r>
              <a:rPr lang="en-US" sz="1400" i="1" dirty="0">
                <a:sym typeface="Wingdings" panose="05000000000000000000" pitchFamily="2" charset="2"/>
              </a:rPr>
              <a:t>‘Response to stress’</a:t>
            </a:r>
            <a:r>
              <a:rPr lang="en-US" sz="1400" dirty="0">
                <a:sym typeface="Wingdings" panose="05000000000000000000" pitchFamily="2" charset="2"/>
              </a:rPr>
              <a:t> directly.</a:t>
            </a: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Return all the GO terms that have been annotated with gene </a:t>
            </a:r>
            <a:r>
              <a:rPr lang="en-US" sz="2400" b="1" dirty="0"/>
              <a:t>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Include also all the GO terms that are the </a:t>
            </a:r>
            <a:r>
              <a:rPr lang="en-US" sz="1800" b="1" u="sng" dirty="0">
                <a:sym typeface="Wingdings" panose="05000000000000000000" pitchFamily="2" charset="2"/>
              </a:rPr>
              <a:t>parents </a:t>
            </a:r>
            <a:r>
              <a:rPr lang="en-US" sz="1800" dirty="0">
                <a:sym typeface="Wingdings" panose="05000000000000000000" pitchFamily="2" charset="2"/>
              </a:rPr>
              <a:t>of the explicitly annotated GO terms.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For example: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Return all the GO terms that are associated with AT1G21850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Standard answer (within Molecular Function) is </a:t>
            </a:r>
            <a:r>
              <a:rPr lang="en-US" sz="1400" i="1" dirty="0"/>
              <a:t>‘copper ion binding’ </a:t>
            </a:r>
            <a:r>
              <a:rPr lang="en-US" sz="1400" dirty="0"/>
              <a:t>(GO:0005507)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This implies that the gene is also annotated with the </a:t>
            </a:r>
            <a:r>
              <a:rPr lang="en-US" sz="1400" b="1" u="sng" dirty="0"/>
              <a:t>parental</a:t>
            </a:r>
            <a:r>
              <a:rPr lang="en-US" sz="1400" dirty="0"/>
              <a:t> terms ‘</a:t>
            </a:r>
            <a:r>
              <a:rPr lang="en-US" sz="1400" i="1" dirty="0"/>
              <a:t>transition metal ion binding</a:t>
            </a:r>
            <a:r>
              <a:rPr lang="en-US" sz="1400" dirty="0"/>
              <a:t>’, ‘</a:t>
            </a:r>
            <a:r>
              <a:rPr lang="en-US" sz="1400" i="1" dirty="0"/>
              <a:t>metal ion binding</a:t>
            </a:r>
            <a:r>
              <a:rPr lang="en-US" sz="1400" dirty="0"/>
              <a:t>’, ‘</a:t>
            </a:r>
            <a:r>
              <a:rPr lang="en-US" sz="1400" i="1" dirty="0"/>
              <a:t>cation binding</a:t>
            </a:r>
            <a:r>
              <a:rPr lang="en-US" sz="1400" dirty="0"/>
              <a:t>’, ‘</a:t>
            </a:r>
            <a:r>
              <a:rPr lang="en-US" sz="1400" i="1" dirty="0"/>
              <a:t>ion binding</a:t>
            </a:r>
            <a:r>
              <a:rPr lang="en-US" sz="1400" dirty="0"/>
              <a:t>’, ‘</a:t>
            </a:r>
            <a:r>
              <a:rPr lang="en-US" sz="1400" i="1" dirty="0"/>
              <a:t>binding</a:t>
            </a:r>
            <a:r>
              <a:rPr lang="en-US" sz="1400" dirty="0"/>
              <a:t>’, and ‘</a:t>
            </a:r>
            <a:r>
              <a:rPr lang="en-US" sz="1400" i="1" dirty="0"/>
              <a:t>molecular function</a:t>
            </a:r>
            <a:r>
              <a:rPr lang="en-US" sz="1400" dirty="0"/>
              <a:t>’</a:t>
            </a:r>
            <a:endParaRPr lang="nl-B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64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InterPro</a:t>
            </a:r>
            <a:r>
              <a:rPr lang="fr-FR" sz="2800" b="0"/>
              <a:t>: protein sequence analysis &amp;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80425" cy="4485968"/>
          </a:xfrm>
        </p:spPr>
        <p:txBody>
          <a:bodyPr/>
          <a:lstStyle/>
          <a:p>
            <a:r>
              <a:rPr lang="en-US" sz="1800"/>
              <a:t>Provides functional analysis of protein sequences by classifying them into families and predicting the presence of domains and important sites.</a:t>
            </a:r>
          </a:p>
          <a:p>
            <a:r>
              <a:rPr lang="en-US" sz="1800"/>
              <a:t>To classify proteins in this way, InterPro uses predictive </a:t>
            </a:r>
          </a:p>
          <a:p>
            <a:pPr marL="0" indent="0">
              <a:buNone/>
            </a:pPr>
            <a:r>
              <a:rPr lang="en-US" sz="1800"/>
              <a:t>	models, known as signatures, provided by several </a:t>
            </a:r>
          </a:p>
          <a:p>
            <a:pPr marL="0" indent="0">
              <a:buNone/>
            </a:pPr>
            <a:r>
              <a:rPr lang="en-US" sz="1800"/>
              <a:t>	different databases</a:t>
            </a:r>
            <a:endParaRPr lang="nl-BE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11</a:t>
            </a:fld>
            <a:endParaRPr lang="nl-BE"/>
          </a:p>
        </p:txBody>
      </p:sp>
      <p:pic>
        <p:nvPicPr>
          <p:cNvPr id="5126" name="Picture 6" descr="Overview of a typical InterPro en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4"/>
          <a:stretch/>
        </p:blipFill>
        <p:spPr bwMode="auto">
          <a:xfrm>
            <a:off x="1289050" y="4001408"/>
            <a:ext cx="6962248" cy="26998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terPro member databases grouped by signature construction meth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3"/>
          <a:stretch/>
        </p:blipFill>
        <p:spPr bwMode="auto">
          <a:xfrm>
            <a:off x="6302375" y="2272167"/>
            <a:ext cx="2635250" cy="15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2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InterProScan sequence 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7749"/>
          </a:xfrm>
        </p:spPr>
        <p:txBody>
          <a:bodyPr/>
          <a:lstStyle/>
          <a:p>
            <a:r>
              <a:rPr lang="en-US" sz="1600"/>
              <a:t>The InterPro protein view provides a graphical representation of the signatures that match a particular protein, with information about protein family membership, sequence features, structural features, and structural predictions for that protein.    </a:t>
            </a:r>
          </a:p>
          <a:p>
            <a:endParaRPr lang="nl-BE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12</a:t>
            </a:fld>
            <a:endParaRPr lang="nl-BE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71" y="2491740"/>
            <a:ext cx="5647721" cy="4167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5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Page: functional InterPro information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" y="1187066"/>
            <a:ext cx="5796437" cy="122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6" y="2374301"/>
            <a:ext cx="5796437" cy="434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28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InterPro page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14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24" y="1009954"/>
            <a:ext cx="7397173" cy="2285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11" y="3295867"/>
            <a:ext cx="6385682" cy="30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7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InterPro page: View the associated gene families</a:t>
            </a:r>
            <a:endParaRPr lang="nl-BE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15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7" y="1170028"/>
            <a:ext cx="8872491" cy="45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5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MapMan</a:t>
            </a:r>
            <a:r>
              <a:rPr lang="en-US" dirty="0"/>
              <a:t>: Protein Classification and Annotation Framework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542"/>
            <a:ext cx="8229600" cy="4485968"/>
          </a:xfrm>
        </p:spPr>
        <p:txBody>
          <a:bodyPr/>
          <a:lstStyle/>
          <a:p>
            <a:r>
              <a:rPr lang="en-US" sz="2400" dirty="0">
                <a:solidFill>
                  <a:srgbClr val="EA6341"/>
                </a:solidFill>
              </a:rPr>
              <a:t>Plant-specific ontology </a:t>
            </a:r>
            <a:r>
              <a:rPr lang="en-US" sz="2400" dirty="0"/>
              <a:t>designed to facilitate the visualization of omics data on </a:t>
            </a:r>
            <a:r>
              <a:rPr lang="en-US" sz="2400" dirty="0">
                <a:solidFill>
                  <a:srgbClr val="EA6341"/>
                </a:solidFill>
              </a:rPr>
              <a:t>plant pathways</a:t>
            </a:r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Introduced as an alternative to Gene Ontology (GO)</a:t>
            </a:r>
          </a:p>
          <a:p>
            <a:r>
              <a:rPr lang="en-US" sz="2400" dirty="0"/>
              <a:t>Structure</a:t>
            </a:r>
          </a:p>
          <a:p>
            <a:pPr lvl="1"/>
            <a:r>
              <a:rPr lang="en-US" sz="2000" dirty="0">
                <a:solidFill>
                  <a:srgbClr val="EA6341"/>
                </a:solidFill>
              </a:rPr>
              <a:t>Hierarchical tree structure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EA634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easier than the graph structure of GO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Multiple ‘bins’ at the top-level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	(e.g. </a:t>
            </a:r>
            <a:r>
              <a:rPr lang="en-US" sz="2000" b="1" dirty="0">
                <a:sym typeface="Wingdings" panose="05000000000000000000" pitchFamily="2" charset="2"/>
              </a:rPr>
              <a:t>1</a:t>
            </a:r>
            <a:r>
              <a:rPr lang="en-US" sz="2000" dirty="0">
                <a:sym typeface="Wingdings" panose="05000000000000000000" pitchFamily="2" charset="2"/>
              </a:rPr>
              <a:t> == </a:t>
            </a:r>
            <a:r>
              <a:rPr lang="en-US" sz="2000" i="1" dirty="0">
                <a:sym typeface="Wingdings" panose="05000000000000000000" pitchFamily="2" charset="2"/>
              </a:rPr>
              <a:t>Photosynthesis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b="1" dirty="0">
                <a:sym typeface="Wingdings" panose="05000000000000000000" pitchFamily="2" charset="2"/>
              </a:rPr>
              <a:t>2 </a:t>
            </a:r>
            <a:r>
              <a:rPr lang="en-US" sz="2000" dirty="0">
                <a:sym typeface="Wingdings" panose="05000000000000000000" pitchFamily="2" charset="2"/>
              </a:rPr>
              <a:t>== </a:t>
            </a:r>
            <a:r>
              <a:rPr lang="en-US" sz="2000" i="1" dirty="0">
                <a:sym typeface="Wingdings" panose="05000000000000000000" pitchFamily="2" charset="2"/>
              </a:rPr>
              <a:t>Cellular respiration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The description of each term contains its parental terms description as well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	== Photosynthesis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1.1 == </a:t>
            </a:r>
            <a:r>
              <a:rPr lang="en-US" sz="1600" dirty="0" err="1">
                <a:sym typeface="Wingdings" panose="05000000000000000000" pitchFamily="2" charset="2"/>
              </a:rPr>
              <a:t>Photosynthesis.photophosphorylation</a:t>
            </a:r>
            <a:endParaRPr lang="en-US" sz="1600" dirty="0">
              <a:sym typeface="Wingdings" panose="05000000000000000000" pitchFamily="2" charset="2"/>
            </a:endParaRP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1.2 == </a:t>
            </a:r>
            <a:r>
              <a:rPr lang="en-US" sz="1600" dirty="0" err="1">
                <a:sym typeface="Wingdings" panose="05000000000000000000" pitchFamily="2" charset="2"/>
              </a:rPr>
              <a:t>Photosynthesis.calvin</a:t>
            </a:r>
            <a:r>
              <a:rPr lang="en-US" sz="1600" dirty="0">
                <a:sym typeface="Wingdings" panose="05000000000000000000" pitchFamily="2" charset="2"/>
              </a:rPr>
              <a:t> cycle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1.1.1 == </a:t>
            </a:r>
            <a:r>
              <a:rPr lang="en-US" sz="1600" dirty="0" err="1">
                <a:sym typeface="Wingdings" panose="05000000000000000000" pitchFamily="2" charset="2"/>
              </a:rPr>
              <a:t>Photosynthesis.photophosphorylation.photosystem</a:t>
            </a:r>
            <a:r>
              <a:rPr lang="en-US" sz="1600" dirty="0">
                <a:sym typeface="Wingdings" panose="05000000000000000000" pitchFamily="2" charset="2"/>
              </a:rPr>
              <a:t> II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124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MapMan</a:t>
            </a:r>
            <a:r>
              <a:rPr lang="en-US" dirty="0"/>
              <a:t>: Protein Classification and Annotation Framework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ym typeface="Wingdings" panose="05000000000000000000" pitchFamily="2" charset="2"/>
              </a:rPr>
              <a:t>Annotation</a:t>
            </a:r>
            <a:endParaRPr lang="en-US" sz="2000" dirty="0"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Most genes are annotated with only a </a:t>
            </a:r>
            <a:r>
              <a:rPr lang="en-US" sz="2000" dirty="0">
                <a:solidFill>
                  <a:srgbClr val="EA6341"/>
                </a:solidFill>
                <a:sym typeface="Wingdings" panose="05000000000000000000" pitchFamily="2" charset="2"/>
              </a:rPr>
              <a:t>single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MapMan</a:t>
            </a:r>
            <a:r>
              <a:rPr lang="en-US" sz="2000" dirty="0">
                <a:sym typeface="Wingdings" panose="05000000000000000000" pitchFamily="2" charset="2"/>
              </a:rPr>
              <a:t> term </a:t>
            </a:r>
          </a:p>
          <a:p>
            <a:r>
              <a:rPr lang="en-US" sz="2400" dirty="0">
                <a:sym typeface="Wingdings" panose="05000000000000000000" pitchFamily="2" charset="2"/>
              </a:rPr>
              <a:t>Effect : the most descriptive term of </a:t>
            </a:r>
            <a:r>
              <a:rPr lang="en-US" sz="2400" dirty="0" err="1">
                <a:sym typeface="Wingdings" panose="05000000000000000000" pitchFamily="2" charset="2"/>
              </a:rPr>
              <a:t>MapMan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EA6341"/>
                </a:solidFill>
                <a:sym typeface="Wingdings" panose="05000000000000000000" pitchFamily="2" charset="2"/>
              </a:rPr>
              <a:t>must</a:t>
            </a:r>
            <a:r>
              <a:rPr lang="en-US" sz="2400" dirty="0">
                <a:sym typeface="Wingdings" panose="05000000000000000000" pitchFamily="2" charset="2"/>
              </a:rPr>
              <a:t> confer more information than the most descriptive term of GO, in order to be equally useful 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GO (</a:t>
            </a:r>
            <a:r>
              <a:rPr lang="en-US" sz="2000" i="1" dirty="0">
                <a:sym typeface="Wingdings" panose="05000000000000000000" pitchFamily="2" charset="2"/>
              </a:rPr>
              <a:t>depth</a:t>
            </a:r>
            <a:r>
              <a:rPr lang="en-US" sz="2000" dirty="0">
                <a:sym typeface="Wingdings" panose="05000000000000000000" pitchFamily="2" charset="2"/>
              </a:rPr>
              <a:t> 12)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GO:0044019  </a:t>
            </a:r>
            <a:r>
              <a:rPr lang="pt-BR" sz="1800" dirty="0">
                <a:sym typeface="Wingdings" panose="05000000000000000000" pitchFamily="2" charset="2"/>
              </a:rPr>
              <a:t>histone acetyltransferase activity (H3-K72 specific)</a:t>
            </a:r>
          </a:p>
          <a:p>
            <a:pPr lvl="1"/>
            <a:r>
              <a:rPr lang="pt-BR" sz="2000" dirty="0">
                <a:sym typeface="Wingdings" panose="05000000000000000000" pitchFamily="2" charset="2"/>
              </a:rPr>
              <a:t>Mapman (</a:t>
            </a:r>
            <a:r>
              <a:rPr lang="pt-BR" sz="2000" i="1" dirty="0">
                <a:sym typeface="Wingdings" panose="05000000000000000000" pitchFamily="2" charset="2"/>
              </a:rPr>
              <a:t>depth</a:t>
            </a:r>
            <a:r>
              <a:rPr lang="pt-BR" sz="2000" dirty="0">
                <a:sym typeface="Wingdings" panose="05000000000000000000" pitchFamily="2" charset="2"/>
              </a:rPr>
              <a:t> 7)</a:t>
            </a:r>
          </a:p>
          <a:p>
            <a:pPr lvl="2"/>
            <a:r>
              <a:rPr lang="pt-BR" sz="1800" dirty="0">
                <a:sym typeface="Wingdings" panose="05000000000000000000" pitchFamily="2" charset="2"/>
              </a:rPr>
              <a:t>13.3.6.5.2.1.1.1  Cell cycle organisation.mitosis and meiosis.meiotic recombination.meiotic crossover.class II interference-insensitive crossover pathway.MUS81-dependent pathway.MUS81-EME1 Holliday junction cleavage heterodimer.component MUS81</a:t>
            </a: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endParaRPr lang="en-US" sz="2400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67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MapMan</a:t>
            </a:r>
            <a:r>
              <a:rPr lang="en-US" dirty="0"/>
              <a:t>: Functional assignment comparison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170" y="1060661"/>
            <a:ext cx="5601410" cy="4486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18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1847229" y="5649513"/>
            <a:ext cx="6861959" cy="553998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B2944"/>
                </a:solidFill>
                <a:latin typeface="Calibri" panose="020F0502020204030204" pitchFamily="34" charset="0"/>
              </a:rPr>
              <a:t>Source: </a:t>
            </a:r>
            <a:br>
              <a:rPr lang="en-US" sz="1000" dirty="0">
                <a:solidFill>
                  <a:srgbClr val="1B2944"/>
                </a:solidFill>
                <a:latin typeface="Calibri" panose="020F0502020204030204" pitchFamily="34" charset="0"/>
              </a:rPr>
            </a:br>
            <a:r>
              <a:rPr lang="en-US" sz="1000" dirty="0"/>
              <a:t>MapMan4: A Refined Protein Classification and Annotation Framework Applicable to Multi-Omics Data Analysis</a:t>
            </a:r>
            <a:br>
              <a:rPr lang="en-US" sz="1000" dirty="0"/>
            </a:br>
            <a:r>
              <a:rPr lang="en-US" sz="1000" dirty="0"/>
              <a:t>Molecular Plant 2019</a:t>
            </a:r>
            <a:endParaRPr lang="nl-BE" sz="1000" dirty="0">
              <a:solidFill>
                <a:srgbClr val="1B29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2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Page: functional </a:t>
            </a:r>
            <a:r>
              <a:rPr lang="en-US" dirty="0" err="1"/>
              <a:t>MapMan</a:t>
            </a:r>
            <a:r>
              <a:rPr lang="en-US" dirty="0"/>
              <a:t> information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19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9" y="3700939"/>
            <a:ext cx="7692223" cy="1294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09" y="1613136"/>
            <a:ext cx="7682044" cy="20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Basic information about the </a:t>
            </a:r>
            <a:r>
              <a:rPr lang="en-US" sz="2400" u="sng" dirty="0"/>
              <a:t>Functional Ontologies</a:t>
            </a:r>
            <a:r>
              <a:rPr lang="en-US" sz="2400" dirty="0"/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Functional Enrichment of sets of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Annotating 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3224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MapMan</a:t>
            </a:r>
            <a:r>
              <a:rPr lang="en-US" dirty="0"/>
              <a:t> page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20</a:t>
            </a:fld>
            <a:endParaRPr lang="nl-B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3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Basic information about the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Functional Ontologies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Functional Enrichment of sets of genes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Concepts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PLAZA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Annotating 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098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 of gene sets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set of genes:</a:t>
            </a:r>
          </a:p>
          <a:p>
            <a:pPr lvl="1"/>
            <a:r>
              <a:rPr lang="en-US" sz="2000" dirty="0"/>
              <a:t>What are there associated GO terms?</a:t>
            </a:r>
          </a:p>
          <a:p>
            <a:pPr lvl="1"/>
            <a:r>
              <a:rPr lang="en-US" sz="2000" dirty="0"/>
              <a:t>Are there GO terms that are overrepresented (compared to ….)?  Are there GO terms that are underrepresented?</a:t>
            </a:r>
          </a:p>
          <a:p>
            <a:pPr lvl="1"/>
            <a:r>
              <a:rPr lang="en-US" sz="2000" dirty="0"/>
              <a:t>How can we find these overrepresented GO terms?</a:t>
            </a:r>
          </a:p>
          <a:p>
            <a:pPr lvl="1"/>
            <a:r>
              <a:rPr lang="en-US" sz="2000" dirty="0"/>
              <a:t>How can we test whether the overrepresentation could occur by chance?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b="1" dirty="0">
                <a:sym typeface="Wingdings" panose="05000000000000000000" pitchFamily="2" charset="2"/>
              </a:rPr>
              <a:t>GO Enrichment analysis of get sets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b="1" dirty="0">
                <a:sym typeface="Wingdings" panose="05000000000000000000" pitchFamily="2" charset="2"/>
              </a:rPr>
              <a:t>Can be extended to </a:t>
            </a:r>
            <a:r>
              <a:rPr lang="en-US" sz="2400" b="1" dirty="0" err="1">
                <a:sym typeface="Wingdings" panose="05000000000000000000" pitchFamily="2" charset="2"/>
              </a:rPr>
              <a:t>InterPro</a:t>
            </a:r>
            <a:r>
              <a:rPr lang="en-US" sz="2400" b="1" dirty="0">
                <a:sym typeface="Wingdings" panose="05000000000000000000" pitchFamily="2" charset="2"/>
              </a:rPr>
              <a:t>/</a:t>
            </a:r>
            <a:r>
              <a:rPr lang="en-US" sz="2400" b="1" dirty="0" err="1">
                <a:sym typeface="Wingdings" panose="05000000000000000000" pitchFamily="2" charset="2"/>
              </a:rPr>
              <a:t>MapMan</a:t>
            </a:r>
            <a:r>
              <a:rPr lang="en-US" sz="2400" b="1" dirty="0">
                <a:sym typeface="Wingdings" panose="05000000000000000000" pitchFamily="2" charset="2"/>
              </a:rPr>
              <a:t>/…</a:t>
            </a:r>
            <a:endParaRPr lang="en-US" sz="2400" b="1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22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036541" y="5439838"/>
            <a:ext cx="4760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</a:t>
            </a:r>
            <a:r>
              <a:rPr lang="en-US" dirty="0" err="1"/>
              <a:t>information:The</a:t>
            </a:r>
            <a:r>
              <a:rPr lang="en-US" dirty="0"/>
              <a:t> Gene Ontology Handbook</a:t>
            </a:r>
            <a:br>
              <a:rPr lang="en-US" dirty="0"/>
            </a:br>
            <a:r>
              <a:rPr lang="nl-BE" dirty="0">
                <a:hlinkClick r:id="rId2"/>
              </a:rPr>
              <a:t>http://gohandbook.org/doku.php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78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 of gene sets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7395"/>
                <a:ext cx="8229600" cy="49987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Example: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There are 15,000 genes in species X. 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100 genes (i.e. 0,66%) are associated with GO term Y.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There is a set Z of 2,000 genes upregulated in an experiment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50 genes (i.e. 2,5%) in set Z are associated with GO term Y.</a:t>
                </a:r>
              </a:p>
              <a:p>
                <a:pPr>
                  <a:buFontTx/>
                  <a:buChar char="-"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ym typeface="Wingdings" panose="05000000000000000000" pitchFamily="2" charset="2"/>
                  </a:rPr>
                  <a:t> N=15,000   n=2,000	K=100	 k=50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Overrepresentation:</a:t>
                </a:r>
              </a:p>
              <a:p>
                <a:pPr marL="0" indent="0">
                  <a:buNone/>
                </a:pPr>
                <a:r>
                  <a:rPr lang="en-US" sz="2000" dirty="0"/>
                  <a:t>Enrichment-fold =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𝑓𝑟𝑒𝑞𝑢𝑒𝑛𝑐𝑦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𝑠𝑒𝑡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𝑓𝑟𝑒𝑞𝑢𝑒𝑛𝑐𝑦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𝑏𝑎𝑐𝑘𝑔𝑟𝑜𝑢𝑛𝑑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2000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15000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=3,75</m:t>
                    </m:r>
                  </m:oMath>
                </a14:m>
                <a:endParaRPr lang="en-US" sz="2000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2000" dirty="0">
                    <a:sym typeface="Wingdings" panose="05000000000000000000" pitchFamily="2" charset="2"/>
                  </a:rPr>
                  <a:t>GO term Y is 3,75 more prevalent in set Z than the background (species X)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7395"/>
                <a:ext cx="8229600" cy="4998774"/>
              </a:xfrm>
              <a:blipFill>
                <a:blip r:embed="rId2"/>
                <a:stretch>
                  <a:fillRect l="-1111" t="-9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7018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 of gene sets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7395"/>
                <a:ext cx="8229600" cy="49987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Example: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There are 15,000 genes in species X. 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100 genes (i.e. 0,66%) are associated with GO term Y.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There is a set Z of 2,000 genes upregulated in an experiment</a:t>
                </a:r>
              </a:p>
              <a:p>
                <a:pPr>
                  <a:buFontTx/>
                  <a:buChar char="-"/>
                </a:pPr>
                <a:r>
                  <a:rPr lang="en-US" sz="2000" dirty="0"/>
                  <a:t>50 genes (i.e. 2,5%) in set Z are associated with GO term Y.</a:t>
                </a:r>
              </a:p>
              <a:p>
                <a:pPr>
                  <a:buFontTx/>
                  <a:buChar char="-"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ym typeface="Wingdings" panose="05000000000000000000" pitchFamily="2" charset="2"/>
                  </a:rPr>
                  <a:t> N=15,000   n=2,000	K=100	 k=50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Significance:</a:t>
                </a:r>
              </a:p>
              <a:p>
                <a:pPr>
                  <a:buFontTx/>
                  <a:buChar char="-"/>
                </a:pPr>
                <a:r>
                  <a:rPr lang="en-US" sz="2000" dirty="0">
                    <a:sym typeface="Wingdings" panose="05000000000000000000" pitchFamily="2" charset="2"/>
                  </a:rPr>
                  <a:t>Use Hypergeometric Test with </a:t>
                </a:r>
                <a:r>
                  <a:rPr lang="en-US" sz="2000" dirty="0" err="1">
                    <a:sym typeface="Wingdings" panose="05000000000000000000" pitchFamily="2" charset="2"/>
                  </a:rPr>
                  <a:t>Bonferonni</a:t>
                </a:r>
                <a:r>
                  <a:rPr lang="en-US" sz="2000" dirty="0">
                    <a:sym typeface="Wingdings" panose="05000000000000000000" pitchFamily="2" charset="2"/>
                  </a:rPr>
                  <a:t> correction </a:t>
                </a:r>
              </a:p>
              <a:p>
                <a:pPr>
                  <a:buFontTx/>
                  <a:buChar char="-"/>
                </a:pPr>
                <a:r>
                  <a:rPr lang="en-US" sz="2000" dirty="0">
                    <a:sym typeface="Wingdings" panose="05000000000000000000" pitchFamily="2" charset="2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𝐾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𝐾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)!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)!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100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50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50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14900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1950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12950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15000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 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2000!13000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!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=~ 9.45*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−7</m:t>
                        </m:r>
                      </m:sup>
                    </m:sSup>
                  </m:oMath>
                </a14:m>
                <a:endParaRPr lang="en-US" sz="2000" dirty="0">
                  <a:sym typeface="Wingdings" panose="05000000000000000000" pitchFamily="2" charset="2"/>
                </a:endParaRPr>
              </a:p>
              <a:p>
                <a:pPr>
                  <a:buFontTx/>
                  <a:buChar char="-"/>
                </a:pPr>
                <a:endParaRPr lang="en-US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7395"/>
                <a:ext cx="8229600" cy="4998774"/>
              </a:xfrm>
              <a:blipFill>
                <a:blip r:embed="rId2"/>
                <a:stretch>
                  <a:fillRect l="-1111" t="-9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299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Basic information about the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Functional Ontologies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Functional Enrichment of sets of genes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Mapping of GO annotations between genes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Main concept and rational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Annotating 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427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Projection: Concept and Rational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InterPro</a:t>
            </a:r>
            <a:r>
              <a:rPr lang="en-US" dirty="0"/>
              <a:t>-scan provides GO annotation for many genes, but is limited</a:t>
            </a:r>
          </a:p>
          <a:p>
            <a:pPr lvl="1"/>
            <a:r>
              <a:rPr lang="en-US" sz="2400" dirty="0"/>
              <a:t>Not all protein domains are known</a:t>
            </a:r>
          </a:p>
          <a:p>
            <a:pPr lvl="1"/>
            <a:r>
              <a:rPr lang="en-US" sz="2400" dirty="0"/>
              <a:t>Mapping between </a:t>
            </a:r>
            <a:r>
              <a:rPr lang="en-US" sz="2400" dirty="0" err="1"/>
              <a:t>InterPro</a:t>
            </a:r>
            <a:r>
              <a:rPr lang="en-US" sz="2400" dirty="0"/>
              <a:t> and GO isn’t always easily done</a:t>
            </a:r>
          </a:p>
          <a:p>
            <a:pPr lvl="1"/>
            <a:r>
              <a:rPr lang="en-US" sz="2400" dirty="0"/>
              <a:t>Knowledge-generation is restricted: </a:t>
            </a:r>
          </a:p>
          <a:p>
            <a:pPr lvl="2"/>
            <a:r>
              <a:rPr lang="en-US" sz="2000" dirty="0"/>
              <a:t>E.g. Knowing a gene has a DNA-binding domain doesn’t indicate in which tissues or in what conditions the DNA-binding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1941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Projection: Concept and Rational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Experimentally validated GO information</a:t>
            </a:r>
          </a:p>
          <a:p>
            <a:pPr lvl="1"/>
            <a:r>
              <a:rPr lang="en-US" sz="2400" dirty="0"/>
              <a:t>Available for many genes of model-species (e.g. based on knockout, expression analysis, etc.), </a:t>
            </a:r>
          </a:p>
          <a:p>
            <a:pPr lvl="1"/>
            <a:r>
              <a:rPr lang="en-US" sz="2400" dirty="0"/>
              <a:t>Not available for species of interest</a:t>
            </a:r>
          </a:p>
          <a:p>
            <a:pPr lvl="1"/>
            <a:r>
              <a:rPr lang="en-US" sz="2400" dirty="0"/>
              <a:t>Indicated using different GO evidence codes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Solution: transfer knowledge from model species to crop species!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987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Functional annotation through GO </a:t>
            </a:r>
            <a:r>
              <a:rPr lang="en-US" sz="3200" dirty="0"/>
              <a:t>projection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28</a:t>
            </a:fld>
            <a:endParaRPr lang="nl-BE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44" y="1167063"/>
            <a:ext cx="3884731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820549" y="1358770"/>
            <a:ext cx="890440" cy="4079504"/>
            <a:chOff x="5760132" y="1592796"/>
            <a:chExt cx="1224136" cy="4500500"/>
          </a:xfrm>
        </p:grpSpPr>
        <p:sp>
          <p:nvSpPr>
            <p:cNvPr id="8" name="Rectangle 7"/>
            <p:cNvSpPr/>
            <p:nvPr/>
          </p:nvSpPr>
          <p:spPr>
            <a:xfrm>
              <a:off x="5760132" y="1592796"/>
              <a:ext cx="540060" cy="2124236"/>
            </a:xfrm>
            <a:prstGeom prst="rect">
              <a:avLst/>
            </a:prstGeom>
            <a:gradFill>
              <a:gsLst>
                <a:gs pos="1000">
                  <a:schemeClr val="bg1">
                    <a:alpha val="48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152358" y="2402699"/>
              <a:ext cx="1755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  <a:latin typeface="Calibri" panose="020F0502020204030204" pitchFamily="34" charset="0"/>
                </a:rPr>
                <a:t>Orthology-based</a:t>
              </a:r>
              <a:endParaRPr lang="nl-BE" sz="1800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4208" y="1592796"/>
              <a:ext cx="540060" cy="4500500"/>
            </a:xfrm>
            <a:prstGeom prst="rect">
              <a:avLst/>
            </a:prstGeom>
            <a:gradFill>
              <a:gsLst>
                <a:gs pos="1000">
                  <a:schemeClr val="bg1">
                    <a:alpha val="48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826818" y="4038910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  <a:latin typeface="Calibri" panose="020F0502020204030204" pitchFamily="34" charset="0"/>
                </a:rPr>
                <a:t>Homology-based</a:t>
              </a:r>
              <a:endParaRPr lang="nl-BE" sz="1800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42522" y="5662533"/>
            <a:ext cx="774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Transfer of </a:t>
            </a:r>
            <a:r>
              <a:rPr lang="en-US" sz="1800" dirty="0">
                <a:solidFill>
                  <a:srgbClr val="EA6341"/>
                </a:solidFill>
                <a:latin typeface="Calibri" panose="020F0502020204030204" pitchFamily="34" charset="0"/>
              </a:rPr>
              <a:t>experimentally confirmed GO information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to orthologs and homologs</a:t>
            </a:r>
            <a:endParaRPr lang="nl-BE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0714" y="1417638"/>
            <a:ext cx="26760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Orthology</a:t>
            </a:r>
            <a:r>
              <a:rPr lang="en-US" u="sng" dirty="0"/>
              <a:t>-based</a:t>
            </a:r>
          </a:p>
          <a:p>
            <a:r>
              <a:rPr lang="en-US" dirty="0"/>
              <a:t>1. Tree-based </a:t>
            </a:r>
            <a:r>
              <a:rPr lang="en-US" dirty="0" err="1"/>
              <a:t>orthology</a:t>
            </a:r>
            <a:endParaRPr lang="en-US" dirty="0"/>
          </a:p>
          <a:p>
            <a:r>
              <a:rPr lang="en-US" dirty="0"/>
              <a:t>2. Integrative </a:t>
            </a:r>
            <a:r>
              <a:rPr lang="en-US" dirty="0" err="1"/>
              <a:t>orthology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Homology-based</a:t>
            </a:r>
          </a:p>
          <a:p>
            <a:pPr marL="342900" indent="-342900">
              <a:buAutoNum type="arabicPeriod"/>
            </a:pPr>
            <a:r>
              <a:rPr lang="en-US" dirty="0"/>
              <a:t>Enrichment + 50% rule</a:t>
            </a:r>
          </a:p>
        </p:txBody>
      </p:sp>
    </p:spTree>
    <p:extLst>
      <p:ext uri="{BB962C8B-B14F-4D97-AF65-F5344CB8AC3E}">
        <p14:creationId xmlns:p14="http://schemas.microsoft.com/office/powerpoint/2010/main" val="3609084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Page: projected GO annotations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29</a:t>
            </a:fld>
            <a:endParaRPr lang="nl-BE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45" y="2252534"/>
            <a:ext cx="1117600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3" y="1235675"/>
            <a:ext cx="7409912" cy="49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Basic information about the </a:t>
            </a:r>
            <a:r>
              <a:rPr lang="en-US" sz="2400" u="sng" dirty="0"/>
              <a:t>Functional Ontologies</a:t>
            </a:r>
            <a:r>
              <a:rPr lang="en-US" sz="2400" dirty="0"/>
              <a:t> used in the PLAZA platform for annotating genes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GO (Gene Ontology)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err="1"/>
              <a:t>InterPro</a:t>
            </a:r>
            <a:r>
              <a:rPr lang="en-US" sz="2000" dirty="0"/>
              <a:t> (Protein domains)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err="1"/>
              <a:t>MapMan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Functional Enrichment of sets of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Annotating 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1697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Basic information about the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Functional Ontologies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Functional Enrichment of sets of genes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Functionally annotating 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964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annotation of gene families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31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512839" y="1171933"/>
            <a:ext cx="76972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 a gene family to be a </a:t>
            </a:r>
            <a:r>
              <a:rPr lang="en-US" sz="2400" u="sng" dirty="0"/>
              <a:t>set of genes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dirty="0"/>
              <a:t>We can perform </a:t>
            </a:r>
            <a:r>
              <a:rPr lang="en-US" sz="2400" u="sng" dirty="0"/>
              <a:t>enrichment analysis</a:t>
            </a:r>
            <a:r>
              <a:rPr lang="en-US" sz="2400" dirty="0"/>
              <a:t>!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dirty="0"/>
              <a:t>Use non-projected GOs to prevent circular reasoning!</a:t>
            </a:r>
          </a:p>
          <a:p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9" y="2371111"/>
            <a:ext cx="6845512" cy="373044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69989" y="2833816"/>
            <a:ext cx="3328087" cy="1112108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01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 (GO)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 A collaborative effort to address the need for consistent descriptions of gene products across databases</a:t>
            </a:r>
          </a:p>
          <a:p>
            <a:r>
              <a:rPr lang="en-US" sz="1800" dirty="0"/>
              <a:t>The GO project has developed three structured ontologies that describe gene products in a species-independent manner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1800" dirty="0"/>
              <a:t>An ontology is a formal representation of a body of knowledge, within a given domain. Ontologies usually consist of a set of classes or terms with </a:t>
            </a:r>
            <a:r>
              <a:rPr lang="en-US" sz="1800" b="1" dirty="0"/>
              <a:t>relations</a:t>
            </a:r>
            <a:r>
              <a:rPr lang="en-US" sz="1800" dirty="0"/>
              <a:t> that operate between them. </a:t>
            </a:r>
            <a:endParaRPr lang="nl-B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4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51" y="2933020"/>
            <a:ext cx="2999049" cy="19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07" y="1600201"/>
            <a:ext cx="4627193" cy="436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GO term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5</a:t>
            </a:fld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394200" cy="4485968"/>
          </a:xfrm>
        </p:spPr>
        <p:txBody>
          <a:bodyPr/>
          <a:lstStyle/>
          <a:p>
            <a:r>
              <a:rPr lang="en-US" sz="1200"/>
              <a:t>id: </a:t>
            </a:r>
            <a:r>
              <a:rPr lang="en-US" sz="1200" b="1"/>
              <a:t>GO:0016049</a:t>
            </a:r>
          </a:p>
          <a:p>
            <a:r>
              <a:rPr lang="en-US" sz="1200"/>
              <a:t>name: </a:t>
            </a:r>
            <a:r>
              <a:rPr lang="en-US" sz="1200" b="1"/>
              <a:t>cell growth</a:t>
            </a:r>
          </a:p>
          <a:p>
            <a:r>
              <a:rPr lang="en-US" sz="1200"/>
              <a:t>namespace: biological_process</a:t>
            </a:r>
          </a:p>
          <a:p>
            <a:r>
              <a:rPr lang="en-US" sz="1200" b="1"/>
              <a:t>def:</a:t>
            </a:r>
            <a:r>
              <a:rPr lang="en-US" sz="1200"/>
              <a:t> "The process in which a cell irreversibly increases in size over time by accretion and biosynthetic production of matter similar to that already present." [GOC:ai]</a:t>
            </a:r>
          </a:p>
          <a:p>
            <a:r>
              <a:rPr lang="en-US" sz="1200"/>
              <a:t>subset: goslim_generic</a:t>
            </a:r>
          </a:p>
          <a:p>
            <a:r>
              <a:rPr lang="en-US" sz="1200"/>
              <a:t>subset: goslim_plant</a:t>
            </a:r>
          </a:p>
          <a:p>
            <a:r>
              <a:rPr lang="en-US" sz="1200"/>
              <a:t>subset: gosubset_prok</a:t>
            </a:r>
          </a:p>
          <a:p>
            <a:r>
              <a:rPr lang="en-US" sz="1200"/>
              <a:t>synonym: "cell expansion" RELATED []</a:t>
            </a:r>
          </a:p>
          <a:p>
            <a:r>
              <a:rPr lang="en-US" sz="1200"/>
              <a:t>synonym: "cellular growth" EXACT []</a:t>
            </a:r>
          </a:p>
          <a:p>
            <a:r>
              <a:rPr lang="en-US" sz="1200"/>
              <a:t>synonym: "growth of cell" EXACT []</a:t>
            </a:r>
          </a:p>
          <a:p>
            <a:r>
              <a:rPr lang="en-US" sz="1200"/>
              <a:t>is_a: GO:0009987 ! cellular process</a:t>
            </a:r>
          </a:p>
          <a:p>
            <a:r>
              <a:rPr lang="en-US" sz="1200"/>
              <a:t>is_a: GO:0040007 ! growth</a:t>
            </a:r>
          </a:p>
          <a:p>
            <a:r>
              <a:rPr lang="en-US" sz="1200"/>
              <a:t>relationship: part_of GO:0008361 ! regulation of cell size</a:t>
            </a:r>
          </a:p>
          <a:p>
            <a:endParaRPr lang="nl-BE" sz="1200"/>
          </a:p>
        </p:txBody>
      </p:sp>
      <p:sp>
        <p:nvSpPr>
          <p:cNvPr id="6" name="Rectangle 5"/>
          <p:cNvSpPr/>
          <p:nvPr/>
        </p:nvSpPr>
        <p:spPr>
          <a:xfrm>
            <a:off x="622300" y="5201335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GO annotation is the process of assigning GO terms to gene products.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6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Page: functional GO information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6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" y="1187066"/>
            <a:ext cx="5796437" cy="122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"/>
          <a:stretch/>
        </p:blipFill>
        <p:spPr bwMode="auto">
          <a:xfrm>
            <a:off x="1633062" y="2403926"/>
            <a:ext cx="5879463" cy="442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19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evidence codes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7</a:t>
            </a:fld>
            <a:endParaRPr lang="nl-BE"/>
          </a:p>
        </p:txBody>
      </p:sp>
      <p:pic>
        <p:nvPicPr>
          <p:cNvPr id="4098" name="Picture 2" descr="Evidence Codes 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54163"/>
            <a:ext cx="7181850" cy="43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4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page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8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69" y="1281822"/>
            <a:ext cx="7511441" cy="44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3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parental/child GO terms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9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9105"/>
            <a:ext cx="8578461" cy="47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748"/>
      </p:ext>
    </p:extLst>
  </p:cSld>
  <p:clrMapOvr>
    <a:masterClrMapping/>
  </p:clrMapOvr>
</p:sld>
</file>

<file path=ppt/theme/theme1.xml><?xml version="1.0" encoding="utf-8"?>
<a:theme xmlns:a="http://schemas.openxmlformats.org/drawingml/2006/main" name="VIB-UGent Center for Plant Systems Biology_4-3">
  <a:themeElements>
    <a:clrScheme name="VIB Colours">
      <a:dk1>
        <a:srgbClr val="1B2944"/>
      </a:dk1>
      <a:lt1>
        <a:sysClr val="window" lastClr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VIB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6ACBA5E-3A25-4A34-A43E-B5735477C2B2}" vid="{DC177829-E576-4970-8B66-A20C24F48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VIB-UGent Center for Plant Systems Biology_4-3</Template>
  <TotalTime>9761</TotalTime>
  <Words>1510</Words>
  <Application>Microsoft Office PowerPoint</Application>
  <PresentationFormat>On-screen Show (4:3)</PresentationFormat>
  <Paragraphs>206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Wingdings</vt:lpstr>
      <vt:lpstr>Cambria Math</vt:lpstr>
      <vt:lpstr>Corbel</vt:lpstr>
      <vt:lpstr>Arial</vt:lpstr>
      <vt:lpstr>Calibri Light</vt:lpstr>
      <vt:lpstr>Calibri</vt:lpstr>
      <vt:lpstr>VIB-UGent Center for Plant Systems Biology_4-3</vt:lpstr>
      <vt:lpstr>Functional Plant Bioinformatics</vt:lpstr>
      <vt:lpstr>Overview</vt:lpstr>
      <vt:lpstr>Overview</vt:lpstr>
      <vt:lpstr>Gene Ontology (GO)</vt:lpstr>
      <vt:lpstr>Sample GO term</vt:lpstr>
      <vt:lpstr>Gene Page: functional GO information</vt:lpstr>
      <vt:lpstr>GO evidence codes</vt:lpstr>
      <vt:lpstr>GO page</vt:lpstr>
      <vt:lpstr>Navigating parental/child GO terms</vt:lpstr>
      <vt:lpstr>Common usage of the GO hierarchy</vt:lpstr>
      <vt:lpstr>InterPro: protein sequence analysis &amp; classification</vt:lpstr>
      <vt:lpstr>InterProScan sequence search</vt:lpstr>
      <vt:lpstr>Gene Page: functional InterPro information</vt:lpstr>
      <vt:lpstr>InterPro page</vt:lpstr>
      <vt:lpstr>InterPro page: View the associated gene families</vt:lpstr>
      <vt:lpstr>MapMan: Protein Classification and Annotation Framework</vt:lpstr>
      <vt:lpstr>MapMan: Protein Classification and Annotation Framework</vt:lpstr>
      <vt:lpstr>MapMan: Functional assignment comparison</vt:lpstr>
      <vt:lpstr>Gene Page: functional MapMan information</vt:lpstr>
      <vt:lpstr>MapMan page</vt:lpstr>
      <vt:lpstr>Overview</vt:lpstr>
      <vt:lpstr>Enrichment analysis of gene sets</vt:lpstr>
      <vt:lpstr>Enrichment analysis of gene sets</vt:lpstr>
      <vt:lpstr>Enrichment analysis of gene sets</vt:lpstr>
      <vt:lpstr>Overview</vt:lpstr>
      <vt:lpstr>GO Projection: Concept and Rational</vt:lpstr>
      <vt:lpstr>GO Projection: Concept and Rational</vt:lpstr>
      <vt:lpstr>Functional annotation through GO projection</vt:lpstr>
      <vt:lpstr>Gene Page: projected GO annotations</vt:lpstr>
      <vt:lpstr>Overview</vt:lpstr>
      <vt:lpstr>Functional annotation of gene families</vt:lpstr>
    </vt:vector>
  </TitlesOfParts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mibel</dc:creator>
  <cp:lastModifiedBy>mibel</cp:lastModifiedBy>
  <cp:revision>171</cp:revision>
  <cp:lastPrinted>2017-05-09T14:43:32Z</cp:lastPrinted>
  <dcterms:created xsi:type="dcterms:W3CDTF">2017-05-04T12:39:53Z</dcterms:created>
  <dcterms:modified xsi:type="dcterms:W3CDTF">2024-04-16T15:15:39Z</dcterms:modified>
</cp:coreProperties>
</file>